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76" r:id="rId4"/>
    <p:sldId id="277" r:id="rId5"/>
    <p:sldId id="278" r:id="rId6"/>
    <p:sldId id="257" r:id="rId7"/>
    <p:sldId id="268" r:id="rId8"/>
    <p:sldId id="267" r:id="rId9"/>
    <p:sldId id="270" r:id="rId10"/>
    <p:sldId id="266" r:id="rId11"/>
    <p:sldId id="271" r:id="rId12"/>
    <p:sldId id="258" r:id="rId13"/>
    <p:sldId id="259" r:id="rId14"/>
    <p:sldId id="260" r:id="rId15"/>
    <p:sldId id="261" r:id="rId16"/>
    <p:sldId id="262" r:id="rId17"/>
    <p:sldId id="263" r:id="rId18"/>
    <p:sldId id="274" r:id="rId19"/>
    <p:sldId id="273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Slab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617" autoAdjust="0"/>
  </p:normalViewPr>
  <p:slideViewPr>
    <p:cSldViewPr snapToGrid="0" snapToObjects="1">
      <p:cViewPr varScale="1">
        <p:scale>
          <a:sx n="46" d="100"/>
          <a:sy n="46" d="100"/>
        </p:scale>
        <p:origin x="12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09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46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7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Proceso:</a:t>
            </a:r>
            <a:r>
              <a:rPr lang="es-ES" dirty="0"/>
              <a:t> Es el conjunto completo de actividades, desde el inicio hasta el final, con un objetivo claro. </a:t>
            </a:r>
            <a:r>
              <a:rPr lang="es-ES" b="1" dirty="0"/>
              <a:t>Etapa:</a:t>
            </a:r>
            <a:r>
              <a:rPr lang="es-ES" dirty="0"/>
              <a:t> Es una parte específica del proceso, un paso que se completa para avanzar hacia el objetivo final.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6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Proceso:</a:t>
            </a:r>
            <a:r>
              <a:rPr lang="es-ES" dirty="0"/>
              <a:t> Es el conjunto completo de actividades, desde el inicio hasta el final, con un objetivo claro. </a:t>
            </a:r>
            <a:r>
              <a:rPr lang="es-ES" b="1" dirty="0"/>
              <a:t>Etapa:</a:t>
            </a:r>
            <a:r>
              <a:rPr lang="es-ES" dirty="0"/>
              <a:t> Es una parte específica del proceso, un paso que se completa para avanzar hacia el objetivo final.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9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Proceso:</a:t>
            </a:r>
            <a:r>
              <a:rPr lang="es-ES" dirty="0"/>
              <a:t> Es el conjunto completo de actividades, desde el inicio hasta el final, con un objetivo claro. </a:t>
            </a:r>
            <a:r>
              <a:rPr lang="es-ES" b="1" dirty="0"/>
              <a:t>Etapa:</a:t>
            </a:r>
            <a:r>
              <a:rPr lang="es-ES" dirty="0"/>
              <a:t> Es una parte específica del proceso, un paso que se completa para avanzar hacia el objetivo final.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6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3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orms.gle/2CeSQTsCMyUzTrG4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s-VE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Automatización de procesos en la Coordinación de estudios de postgrado</a:t>
            </a:r>
            <a:endParaRPr lang="es-VE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659154"/>
            <a:ext cx="7556421" cy="1138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Este proyecto tiene como objetivo mejorar la eficiencia y la calidad de los estudios de postgrado en la Facultad de </a:t>
            </a:r>
            <a:r>
              <a:rPr lang="en-US" sz="17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Medicina</a:t>
            </a: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  <a:latin typeface="Roboto" pitchFamily="34" charset="0"/>
              <a:ea typeface="Roboto" pitchFamily="34" charset="-122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Segundo </a:t>
            </a:r>
            <a:r>
              <a:rPr lang="en-US" sz="17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encuentro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E57BC8-363C-4AEB-B49F-DFD125B31688}"/>
              </a:ext>
            </a:extLst>
          </p:cNvPr>
          <p:cNvSpPr txBox="1"/>
          <p:nvPr/>
        </p:nvSpPr>
        <p:spPr>
          <a:xfrm>
            <a:off x="793790" y="6137458"/>
            <a:ext cx="276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Prof. Nancy Urbina</a:t>
            </a:r>
            <a:endParaRPr lang="es-VE" u="sn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598" y="2900127"/>
            <a:ext cx="13774964" cy="64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1"/>
              </a:lnSpc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</a:rPr>
              <a:t>Importancia de la </a:t>
            </a:r>
            <a:r>
              <a:rPr lang="en-US" sz="44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</a:rPr>
              <a:t>Participación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  <a:latin typeface="Roboto Slab" pitchFamily="34" charset="0"/>
              <a:ea typeface="Roboto Slab" pitchFamily="34" charset="-122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52" y="444744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8452" y="5241229"/>
            <a:ext cx="2835235" cy="3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Usuarios Finales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968455" y="5731648"/>
            <a:ext cx="4120753" cy="1306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Proporcionan información valiosa sobre sus necesidades y expectativas diarias.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365" y="444744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429366" y="5241229"/>
            <a:ext cx="2835235" cy="3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Equipo de Desarrollo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429365" y="5731648"/>
            <a:ext cx="4120872" cy="1306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Comprenden los requisitos técnicos y las limitaciones del software.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400" y="444744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0400" y="5241229"/>
            <a:ext cx="2835235" cy="3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Stakeholders:  </a:t>
            </a:r>
            <a:r>
              <a:rPr lang="en-US" sz="2000" b="1" kern="0" spc="-67" dirty="0" err="1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partes</a:t>
            </a: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 </a:t>
            </a:r>
            <a:r>
              <a:rPr lang="en-US" sz="2000" b="1" kern="0" spc="-67" dirty="0" err="1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interesadas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890403" y="5731651"/>
            <a:ext cx="4120753" cy="1959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Aseguran que el software se ajusta a las necesidades del negocio y cumple con las expectativas de la </a:t>
            </a:r>
            <a:r>
              <a:rPr lang="en-US" sz="2000" kern="0" spc="-36" dirty="0" err="1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institución</a:t>
            </a: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598" y="2900127"/>
            <a:ext cx="13764690" cy="64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1"/>
              </a:lnSpc>
            </a:pPr>
            <a:r>
              <a:rPr lang="es-MX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</a:rPr>
              <a:t>Importancia de la Participación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688" y="3959180"/>
            <a:ext cx="439108" cy="43910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737" y="3889040"/>
            <a:ext cx="566976" cy="56697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999" y="3831312"/>
            <a:ext cx="566976" cy="56697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5F22943-FBE1-4334-8350-4F7FE8F9B32A}"/>
              </a:ext>
            </a:extLst>
          </p:cNvPr>
          <p:cNvSpPr txBox="1"/>
          <p:nvPr/>
        </p:nvSpPr>
        <p:spPr>
          <a:xfrm>
            <a:off x="1089060" y="3931763"/>
            <a:ext cx="13315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VE" altLang="es-VE" b="1" dirty="0">
                <a:latin typeface="Roboto" panose="02000000000000000000" pitchFamily="2" charset="0"/>
                <a:ea typeface="Roboto" panose="02000000000000000000" pitchFamily="2" charset="0"/>
              </a:rPr>
              <a:t>Equipo de trabajo interdisciplinario: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MX" altLang="es-V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VE" altLang="es-V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VE" altLang="es-VE" b="1" dirty="0">
                <a:latin typeface="Roboto" panose="02000000000000000000" pitchFamily="2" charset="0"/>
                <a:ea typeface="Roboto" panose="02000000000000000000" pitchFamily="2" charset="0"/>
              </a:rPr>
              <a:t>Coordinador del proyecto:</a:t>
            </a:r>
            <a:r>
              <a:rPr lang="es-VE" altLang="es-VE" dirty="0">
                <a:latin typeface="Roboto" panose="02000000000000000000" pitchFamily="2" charset="0"/>
                <a:ea typeface="Roboto" panose="02000000000000000000" pitchFamily="2" charset="0"/>
              </a:rPr>
              <a:t> Encargado de definir el alcance del proyecto, establecer los objetivos y coordinar las actividades del equipo.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VE" altLang="es-V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VE" altLang="es-VE" b="1" dirty="0">
                <a:latin typeface="Roboto" panose="02000000000000000000" pitchFamily="2" charset="0"/>
                <a:ea typeface="Roboto" panose="02000000000000000000" pitchFamily="2" charset="0"/>
              </a:rPr>
              <a:t>Analista de procesos: </a:t>
            </a:r>
            <a:r>
              <a:rPr lang="es-VE" altLang="es-VE" dirty="0">
                <a:latin typeface="Roboto" panose="02000000000000000000" pitchFamily="2" charset="0"/>
                <a:ea typeface="Roboto" panose="02000000000000000000" pitchFamily="2" charset="0"/>
              </a:rPr>
              <a:t>Experto en metodologías de análisis de procesos, encargado de diseñar las herramientas de recolección de datos y de analizar la información.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VE" altLang="es-V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VE" altLang="es-VE" b="1" dirty="0">
                <a:latin typeface="Roboto" panose="02000000000000000000" pitchFamily="2" charset="0"/>
                <a:ea typeface="Roboto" panose="02000000000000000000" pitchFamily="2" charset="0"/>
              </a:rPr>
              <a:t>Representantes de cada área: </a:t>
            </a:r>
            <a:r>
              <a:rPr lang="es-VE" altLang="es-VE" dirty="0">
                <a:latin typeface="Roboto" panose="02000000000000000000" pitchFamily="2" charset="0"/>
                <a:ea typeface="Roboto" panose="02000000000000000000" pitchFamily="2" charset="0"/>
              </a:rPr>
              <a:t>Personal de admisión, registro académico, evaluación, etc., que conozcan en detalle los procesos y puedan proporcionar información específica.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s-VE" altLang="es-V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VE" altLang="es-VE" b="1" dirty="0">
                <a:latin typeface="Roboto" panose="02000000000000000000" pitchFamily="2" charset="0"/>
                <a:ea typeface="Roboto" panose="02000000000000000000" pitchFamily="2" charset="0"/>
              </a:rPr>
              <a:t>Un representante estudiantil:</a:t>
            </a:r>
            <a:r>
              <a:rPr lang="es-VE" altLang="es-VE" dirty="0">
                <a:latin typeface="Roboto" panose="02000000000000000000" pitchFamily="2" charset="0"/>
                <a:ea typeface="Roboto" panose="02000000000000000000" pitchFamily="2" charset="0"/>
              </a:rPr>
              <a:t> Para obtener una perspectiva de primera mano sobre la experiencia de los estudiantes. </a:t>
            </a:r>
          </a:p>
        </p:txBody>
      </p:sp>
    </p:spTree>
    <p:extLst>
      <p:ext uri="{BB962C8B-B14F-4D97-AF65-F5344CB8AC3E}">
        <p14:creationId xmlns:p14="http://schemas.microsoft.com/office/powerpoint/2010/main" val="6073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27847"/>
            <a:ext cx="94409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Identificación de los procesos clave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503193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5" name="Text 2"/>
          <p:cNvSpPr/>
          <p:nvPr/>
        </p:nvSpPr>
        <p:spPr>
          <a:xfrm>
            <a:off x="978813" y="5116949"/>
            <a:ext cx="14025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031938"/>
            <a:ext cx="35010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 Slab" pitchFamily="34" charset="-122"/>
                <a:cs typeface="Poppins" panose="00000500000000000000" pitchFamily="2" charset="0"/>
              </a:rPr>
              <a:t>Inscripción y admisión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530906" y="5522357"/>
            <a:ext cx="368605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Simplificar el proceso de inscripción y admisión, automatizando la gestión de solicitudes y la evaluación de candidatos.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6962" y="503193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9" name="Text 6"/>
          <p:cNvSpPr/>
          <p:nvPr/>
        </p:nvSpPr>
        <p:spPr>
          <a:xfrm>
            <a:off x="5378172" y="5116949"/>
            <a:ext cx="18788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031938"/>
            <a:ext cx="36860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s-MX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 Slab" pitchFamily="34" charset="-122"/>
                <a:cs typeface="Poppins" panose="00000500000000000000" pitchFamily="2" charset="0"/>
              </a:rPr>
              <a:t>Seguimiento académico</a:t>
            </a:r>
          </a:p>
        </p:txBody>
      </p:sp>
      <p:sp>
        <p:nvSpPr>
          <p:cNvPr id="11" name="Text 8"/>
          <p:cNvSpPr/>
          <p:nvPr/>
        </p:nvSpPr>
        <p:spPr>
          <a:xfrm>
            <a:off x="5954077" y="5522357"/>
            <a:ext cx="376527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Mejorar la comunicación entre estudiantes y profesores, facilitando el acceso a información sobre cursos, horarios, calificaciones y tutorías.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9640133" y="503193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3" name="Text 10"/>
          <p:cNvSpPr/>
          <p:nvPr/>
        </p:nvSpPr>
        <p:spPr>
          <a:xfrm>
            <a:off x="9803368" y="5116949"/>
            <a:ext cx="1837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031938"/>
            <a:ext cx="33695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 Slab" pitchFamily="34" charset="-122"/>
                <a:cs typeface="Poppins" panose="00000500000000000000" pitchFamily="2" charset="0"/>
              </a:rPr>
              <a:t>Gestión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administrativa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77248" y="5522357"/>
            <a:ext cx="368605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Automatizar tareas administrativas como la gestión de becas, la emisión de certificados y la elaboración de reportes.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123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Definición de los requisitos del sistema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028950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3F465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255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Funcionalidad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74618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Especificar las funciones que debe realizar el sistema para automatizar los procesos clave.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028950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3F4652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255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Seguridad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74618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Garantizar la seguridad de los datos del sistema, incluyendo medidas de acceso y control.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3F4652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515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Usabilidad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005751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Facilitar la interacción del sistema con el usuario, diseñando una interfaz intuitiva y fácil de usar.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9979"/>
            <a:ext cx="97012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Selección de la tecnología apropiada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8891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Base de datos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597312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Seleccionar una base de datos que pueda almacenar y gestionar de forma eficiente la información relevante.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68891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482709"/>
            <a:ext cx="29406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Plataforma en la nube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5254704" y="5997519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Considerar una plataforma en la nube para garantizar la escalabilidad, la seguridad y la disponibilidad del sistema.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688919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482709"/>
            <a:ext cx="36922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Lenguajes de programación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5738" y="5973128"/>
            <a:ext cx="442924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Elegir lenguajes de programación adecuados para el desarrollo del sistema, teniendo en cuenta la experiencia del equipo.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770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Diseño e implementación del sistema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605111" y="2634734"/>
            <a:ext cx="30480" cy="4717733"/>
          </a:xfrm>
          <a:prstGeom prst="roundRect">
            <a:avLst>
              <a:gd name="adj" fmla="val 111628"/>
            </a:avLst>
          </a:prstGeom>
          <a:solidFill>
            <a:srgbClr val="585F6B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3129796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585F6B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88988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7" name="Text 4"/>
          <p:cNvSpPr/>
          <p:nvPr/>
        </p:nvSpPr>
        <p:spPr>
          <a:xfrm>
            <a:off x="6550223" y="2974896"/>
            <a:ext cx="14025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2861548"/>
            <a:ext cx="59687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Diseño de la arquitectura del sistema, incluyendo la base de datos, la interfaz de usuario y los procesos de integración.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6845022" y="4898946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585F6B"/>
          </a:solidFill>
          <a:ln/>
        </p:spPr>
      </p:sp>
      <p:sp>
        <p:nvSpPr>
          <p:cNvPr id="10" name="Shape 7"/>
          <p:cNvSpPr/>
          <p:nvPr/>
        </p:nvSpPr>
        <p:spPr>
          <a:xfrm>
            <a:off x="6365200" y="465903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1" name="Text 8"/>
          <p:cNvSpPr/>
          <p:nvPr/>
        </p:nvSpPr>
        <p:spPr>
          <a:xfrm>
            <a:off x="6526411" y="4744045"/>
            <a:ext cx="18788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867888" y="4630698"/>
            <a:ext cx="59687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Desarrollo de las funcionalidades del sistema, incluyendo la codificación, las pruebas unitarias y la integración de componentes.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845022" y="6668095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585F6B"/>
          </a:solidFill>
          <a:ln/>
        </p:spPr>
      </p:sp>
      <p:sp>
        <p:nvSpPr>
          <p:cNvPr id="14" name="Shape 11"/>
          <p:cNvSpPr/>
          <p:nvPr/>
        </p:nvSpPr>
        <p:spPr>
          <a:xfrm>
            <a:off x="6365200" y="642818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5" name="Text 12"/>
          <p:cNvSpPr/>
          <p:nvPr/>
        </p:nvSpPr>
        <p:spPr>
          <a:xfrm>
            <a:off x="6528435" y="6513195"/>
            <a:ext cx="18371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7867888" y="6399848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Documentación del sistema, incluyendo manuales de usuario, guías de desarrollo y especificaciones técnicas.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Pruebas y validación del sistema</a:t>
            </a:r>
            <a:endParaRPr lang="en-US" sz="4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Pruebas funcionales</a:t>
            </a:r>
            <a:endParaRPr lang="en-US" sz="2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Verificar que el sistema cumple con los requisitos funcionales definidos.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309479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Pruebas de rendimiento</a:t>
            </a:r>
            <a:endParaRPr lang="en-US" sz="2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Evaluar la capacidad del sistema para manejar la carga de trabajo esperada.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78165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Pruebas de seguridad</a:t>
            </a:r>
            <a:endParaRPr lang="en-US" sz="2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Validar las medidas de seguridad implementadas para proteger los datos.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2145"/>
            <a:ext cx="88578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Capacitación y puesta en marcha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34553"/>
            <a:ext cx="2152055" cy="16698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95976" y="2959179"/>
            <a:ext cx="11680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2792254"/>
            <a:ext cx="1732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Capacitación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5187077" y="3817501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585F6B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861078"/>
            <a:ext cx="4304109" cy="166985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76092" y="4469249"/>
            <a:ext cx="15656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Implementación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6433304" y="4759762"/>
            <a:ext cx="68103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Integración del sistema en los procesos de la Facultad de Medicina.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63164" y="5544026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585F6B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87603"/>
            <a:ext cx="6456164" cy="166985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77759" y="6195774"/>
            <a:ext cx="15311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509272" y="5814417"/>
            <a:ext cx="40672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Seguimiento y mantenimiento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10"/>
          <p:cNvSpPr/>
          <p:nvPr/>
        </p:nvSpPr>
        <p:spPr>
          <a:xfrm>
            <a:off x="7509272" y="6304836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Monitoreo del sistema para garantizar su correcto funcionamiento y realizar actualizaciones y mejoras.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AC45E9B-DBD1-4748-906B-BCC8EB1F0BDA}"/>
              </a:ext>
            </a:extLst>
          </p:cNvPr>
          <p:cNvSpPr/>
          <p:nvPr/>
        </p:nvSpPr>
        <p:spPr>
          <a:xfrm>
            <a:off x="1154149" y="0"/>
            <a:ext cx="4872578" cy="6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50"/>
              </a:lnSpc>
            </a:pPr>
            <a:r>
              <a:rPr lang="es-VE" dirty="0"/>
              <a:t>Definición de equipos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4A25034-A4AC-43F8-BEDA-CAD009CD8B7C}"/>
              </a:ext>
            </a:extLst>
          </p:cNvPr>
          <p:cNvGraphicFramePr>
            <a:graphicFrameLocks noGrp="1"/>
          </p:cNvGraphicFramePr>
          <p:nvPr/>
        </p:nvGraphicFramePr>
        <p:xfrm>
          <a:off x="1595581" y="950812"/>
          <a:ext cx="12089246" cy="3258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2468">
                  <a:extLst>
                    <a:ext uri="{9D8B030D-6E8A-4147-A177-3AD203B41FA5}">
                      <a16:colId xmlns:a16="http://schemas.microsoft.com/office/drawing/2014/main" val="4246837772"/>
                    </a:ext>
                  </a:extLst>
                </a:gridCol>
                <a:gridCol w="2458832">
                  <a:extLst>
                    <a:ext uri="{9D8B030D-6E8A-4147-A177-3AD203B41FA5}">
                      <a16:colId xmlns:a16="http://schemas.microsoft.com/office/drawing/2014/main" val="433428521"/>
                    </a:ext>
                  </a:extLst>
                </a:gridCol>
                <a:gridCol w="1818880">
                  <a:extLst>
                    <a:ext uri="{9D8B030D-6E8A-4147-A177-3AD203B41FA5}">
                      <a16:colId xmlns:a16="http://schemas.microsoft.com/office/drawing/2014/main" val="1045739097"/>
                    </a:ext>
                  </a:extLst>
                </a:gridCol>
                <a:gridCol w="2553684">
                  <a:extLst>
                    <a:ext uri="{9D8B030D-6E8A-4147-A177-3AD203B41FA5}">
                      <a16:colId xmlns:a16="http://schemas.microsoft.com/office/drawing/2014/main" val="1295163441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1197549238"/>
                    </a:ext>
                  </a:extLst>
                </a:gridCol>
              </a:tblGrid>
              <a:tr h="42472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Rol</a:t>
                      </a:r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Responsable</a:t>
                      </a:r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1" i="0" u="none" strike="noStrike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3608233"/>
                  </a:ext>
                </a:extLst>
              </a:tr>
              <a:tr h="707881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Coordinador del proyecto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038091"/>
                  </a:ext>
                </a:extLst>
              </a:tr>
              <a:tr h="285706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Analista de datos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3588502"/>
                  </a:ext>
                </a:extLst>
              </a:tr>
              <a:tr h="707881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Equipo de investigación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4669883"/>
                  </a:ext>
                </a:extLst>
              </a:tr>
              <a:tr h="42472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Analista de datos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1939814"/>
                  </a:ext>
                </a:extLst>
              </a:tr>
              <a:tr h="707881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Coordinador del proyecto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9434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03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8671B22-7280-49FB-AC1D-7D5C864A4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42666"/>
              </p:ext>
            </p:extLst>
          </p:nvPr>
        </p:nvGraphicFramePr>
        <p:xfrm>
          <a:off x="1595581" y="2624550"/>
          <a:ext cx="12089246" cy="298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2468">
                  <a:extLst>
                    <a:ext uri="{9D8B030D-6E8A-4147-A177-3AD203B41FA5}">
                      <a16:colId xmlns:a16="http://schemas.microsoft.com/office/drawing/2014/main" val="4246837772"/>
                    </a:ext>
                  </a:extLst>
                </a:gridCol>
                <a:gridCol w="2458832">
                  <a:extLst>
                    <a:ext uri="{9D8B030D-6E8A-4147-A177-3AD203B41FA5}">
                      <a16:colId xmlns:a16="http://schemas.microsoft.com/office/drawing/2014/main" val="433428521"/>
                    </a:ext>
                  </a:extLst>
                </a:gridCol>
                <a:gridCol w="1818880">
                  <a:extLst>
                    <a:ext uri="{9D8B030D-6E8A-4147-A177-3AD203B41FA5}">
                      <a16:colId xmlns:a16="http://schemas.microsoft.com/office/drawing/2014/main" val="1045739097"/>
                    </a:ext>
                  </a:extLst>
                </a:gridCol>
                <a:gridCol w="2553684">
                  <a:extLst>
                    <a:ext uri="{9D8B030D-6E8A-4147-A177-3AD203B41FA5}">
                      <a16:colId xmlns:a16="http://schemas.microsoft.com/office/drawing/2014/main" val="1295163441"/>
                    </a:ext>
                  </a:extLst>
                </a:gridCol>
                <a:gridCol w="2535382">
                  <a:extLst>
                    <a:ext uri="{9D8B030D-6E8A-4147-A177-3AD203B41FA5}">
                      <a16:colId xmlns:a16="http://schemas.microsoft.com/office/drawing/2014/main" val="1197549238"/>
                    </a:ext>
                  </a:extLst>
                </a:gridCol>
              </a:tblGrid>
              <a:tr h="372562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Actividad</a:t>
                      </a:r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19050" marB="190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Responsable</a:t>
                      </a:r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Fecha de inicio</a:t>
                      </a:r>
                      <a:endParaRPr lang="es-VE" sz="1400" b="1" i="0" u="none" strike="noStrike" dirty="0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Fecha de finalización</a:t>
                      </a:r>
                      <a:endParaRPr lang="es-VE" sz="1400" b="1" i="0" u="none" strike="noStrike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Herramientas</a:t>
                      </a:r>
                      <a:endParaRPr lang="es-VE" sz="1400" b="1" i="0" u="none" strike="noStrike">
                        <a:solidFill>
                          <a:srgbClr val="43434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3608233"/>
                  </a:ext>
                </a:extLst>
              </a:tr>
              <a:tr h="62093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Definición de objetivos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Coordinador del proyecto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 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Documento de proyecto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038091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Diseño de encuestas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Analista de datos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 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Google </a:t>
                      </a:r>
                      <a:r>
                        <a:rPr lang="es-VE" sz="1400" u="none" strike="noStrike" dirty="0" err="1">
                          <a:effectLst/>
                        </a:rPr>
                        <a:t>Forms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3588502"/>
                  </a:ext>
                </a:extLst>
              </a:tr>
              <a:tr h="62093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Aplicación de herramientas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Equipo de investigación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Plataforma en línea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4669883"/>
                  </a:ext>
                </a:extLst>
              </a:tr>
              <a:tr h="372562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Análisis de datos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Analista de datos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Software estadístico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1939814"/>
                  </a:ext>
                </a:extLst>
              </a:tr>
              <a:tr h="62093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Presentación de resultados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Coordinador del proyecto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>
                          <a:effectLst/>
                        </a:rPr>
                        <a:t> </a:t>
                      </a:r>
                      <a:endParaRPr lang="es-V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400" u="none" strike="noStrike" dirty="0">
                          <a:effectLst/>
                        </a:rPr>
                        <a:t>Presentación en PowerPoint</a:t>
                      </a:r>
                      <a:endParaRPr lang="es-V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9434863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BC6D2281-3522-4F40-8AB2-5F729E0BCC78}"/>
              </a:ext>
            </a:extLst>
          </p:cNvPr>
          <p:cNvSpPr/>
          <p:nvPr/>
        </p:nvSpPr>
        <p:spPr>
          <a:xfrm>
            <a:off x="1154149" y="1932694"/>
            <a:ext cx="2907206" cy="691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550"/>
              </a:lnSpc>
            </a:pPr>
            <a:r>
              <a:rPr lang="es-VE" dirty="0"/>
              <a:t>Recopilación de información: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7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D8F7E20-15EA-4D0A-A4F3-2987752C4B21}"/>
              </a:ext>
            </a:extLst>
          </p:cNvPr>
          <p:cNvSpPr/>
          <p:nvPr/>
        </p:nvSpPr>
        <p:spPr>
          <a:xfrm>
            <a:off x="3828735" y="2612176"/>
            <a:ext cx="6604000" cy="5344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B6442810-FA19-4A05-A7A0-AA048EA07F3A}"/>
              </a:ext>
            </a:extLst>
          </p:cNvPr>
          <p:cNvSpPr/>
          <p:nvPr/>
        </p:nvSpPr>
        <p:spPr>
          <a:xfrm>
            <a:off x="668103" y="366046"/>
            <a:ext cx="9070366" cy="687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Proceso</a:t>
            </a: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: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86EF5C1D-B0A1-4CB6-806D-BEE493D51010}"/>
              </a:ext>
            </a:extLst>
          </p:cNvPr>
          <p:cNvSpPr/>
          <p:nvPr/>
        </p:nvSpPr>
        <p:spPr>
          <a:xfrm>
            <a:off x="827931" y="1065172"/>
            <a:ext cx="12974537" cy="1608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ES" sz="2400" b="0" i="0" dirty="0">
                <a:solidFill>
                  <a:srgbClr val="000000"/>
                </a:solidFill>
                <a:effectLst/>
              </a:rPr>
              <a:t>Un proceso es un conjunto de </a:t>
            </a:r>
            <a:r>
              <a:rPr lang="es-ES" sz="2400" b="0" i="0" dirty="0">
                <a:solidFill>
                  <a:srgbClr val="FF0000"/>
                </a:solidFill>
                <a:effectLst/>
              </a:rPr>
              <a:t>actividades planificadas </a:t>
            </a:r>
            <a:r>
              <a:rPr lang="es-ES" sz="2400" b="0" i="0" dirty="0">
                <a:solidFill>
                  <a:srgbClr val="000000"/>
                </a:solidFill>
                <a:effectLst/>
              </a:rPr>
              <a:t>que se desarrollan en una secuencia determinada permitiendo obtener unos productos o salidas a partir de unas entradas o materias primas</a:t>
            </a:r>
            <a:r>
              <a:rPr lang="es-ES" sz="2400" b="1" i="0" dirty="0">
                <a:solidFill>
                  <a:srgbClr val="000000"/>
                </a:solidFill>
                <a:effectLst/>
              </a:rPr>
              <a:t>. </a:t>
            </a:r>
          </a:p>
          <a:p>
            <a:pPr>
              <a:lnSpc>
                <a:spcPts val="2850"/>
              </a:lnSpc>
            </a:pPr>
            <a:r>
              <a:rPr lang="es-ES" sz="2400" dirty="0"/>
              <a:t>Se caracteriza identificando </a:t>
            </a:r>
            <a:r>
              <a:rPr lang="es-ES" sz="2400" b="1" dirty="0"/>
              <a:t>las entradas, salidas, mecanismos de transformación y controles</a:t>
            </a:r>
            <a:endParaRPr lang="es-V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1D59CC-F83A-4C33-BD11-84A459E4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966" y="3628619"/>
            <a:ext cx="4146087" cy="3445816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495DEA8-5F55-4044-98C5-FD9436C3872D}"/>
              </a:ext>
            </a:extLst>
          </p:cNvPr>
          <p:cNvSpPr/>
          <p:nvPr/>
        </p:nvSpPr>
        <p:spPr>
          <a:xfrm>
            <a:off x="1745938" y="3074010"/>
            <a:ext cx="1794933" cy="1151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ENTRADAS</a:t>
            </a:r>
            <a:endParaRPr lang="es-VE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74B5DFD-68FE-49F9-8B74-37169539329F}"/>
              </a:ext>
            </a:extLst>
          </p:cNvPr>
          <p:cNvSpPr/>
          <p:nvPr/>
        </p:nvSpPr>
        <p:spPr>
          <a:xfrm>
            <a:off x="10669801" y="2843126"/>
            <a:ext cx="1794933" cy="1151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SALIDAS</a:t>
            </a:r>
            <a:endParaRPr lang="es-VE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5D34FC-31C6-4FEF-987E-CA41815C0BB2}"/>
              </a:ext>
            </a:extLst>
          </p:cNvPr>
          <p:cNvSpPr txBox="1"/>
          <p:nvPr/>
        </p:nvSpPr>
        <p:spPr>
          <a:xfrm>
            <a:off x="1244602" y="4664309"/>
            <a:ext cx="2896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/>
              <a:t>Ingresan al proceso: </a:t>
            </a:r>
            <a:r>
              <a:rPr lang="es-VE" b="1" dirty="0"/>
              <a:t>Recursos (Materiales, Información, Datos, Documentos, Políticas, Lineamientos)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3D77D6-D35A-406A-8416-DCE8EE8429F3}"/>
              </a:ext>
            </a:extLst>
          </p:cNvPr>
          <p:cNvSpPr txBox="1"/>
          <p:nvPr/>
        </p:nvSpPr>
        <p:spPr>
          <a:xfrm>
            <a:off x="10635932" y="4251731"/>
            <a:ext cx="279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/>
              <a:t>Resultado del proceso: </a:t>
            </a:r>
            <a:r>
              <a:rPr lang="es-VE" b="1" dirty="0"/>
              <a:t>Productos o servicios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38983A-A5CB-4ACE-ACFF-225A0C70486A}"/>
              </a:ext>
            </a:extLst>
          </p:cNvPr>
          <p:cNvSpPr txBox="1"/>
          <p:nvPr/>
        </p:nvSpPr>
        <p:spPr>
          <a:xfrm>
            <a:off x="4140616" y="2731331"/>
            <a:ext cx="641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</a:t>
            </a:r>
            <a:r>
              <a:rPr lang="es-ES" sz="1800" b="1" dirty="0"/>
              <a:t>ecanismos de transformación: </a:t>
            </a:r>
            <a:r>
              <a:rPr lang="es-ES" dirty="0"/>
              <a:t>las actividades, operaciones o procedimientos que convierten las entradas en salidas.</a:t>
            </a:r>
            <a:endParaRPr lang="es-VE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27D37B-08C1-4AC7-B2B4-353AB228F15C}"/>
              </a:ext>
            </a:extLst>
          </p:cNvPr>
          <p:cNvSpPr txBox="1"/>
          <p:nvPr/>
        </p:nvSpPr>
        <p:spPr>
          <a:xfrm>
            <a:off x="3971142" y="6959281"/>
            <a:ext cx="652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Controles</a:t>
            </a:r>
            <a:r>
              <a:rPr lang="es-ES" sz="1800" b="1" dirty="0"/>
              <a:t>: </a:t>
            </a:r>
            <a:r>
              <a:rPr lang="es-ES" dirty="0"/>
              <a:t>monitorean y ajustan el proceso para asegurar la calidad de las salidas</a:t>
            </a:r>
            <a:r>
              <a:rPr lang="es-ES" b="1" dirty="0"/>
              <a:t>:</a:t>
            </a:r>
            <a:r>
              <a:rPr lang="es-ES" sz="1800" b="1" dirty="0"/>
              <a:t> </a:t>
            </a:r>
            <a:r>
              <a:rPr lang="es-ES" b="1" dirty="0"/>
              <a:t>Indicadores de desempeño, sistemas de medición, procedimientos de control de calidad,</a:t>
            </a:r>
            <a:endParaRPr lang="es-VE" b="1" dirty="0"/>
          </a:p>
        </p:txBody>
      </p:sp>
    </p:spTree>
    <p:extLst>
      <p:ext uri="{BB962C8B-B14F-4D97-AF65-F5344CB8AC3E}">
        <p14:creationId xmlns:p14="http://schemas.microsoft.com/office/powerpoint/2010/main" val="36522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D8F7E20-15EA-4D0A-A4F3-2987752C4B21}"/>
              </a:ext>
            </a:extLst>
          </p:cNvPr>
          <p:cNvSpPr/>
          <p:nvPr/>
        </p:nvSpPr>
        <p:spPr>
          <a:xfrm>
            <a:off x="3548960" y="1561699"/>
            <a:ext cx="6985594" cy="5553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B6442810-FA19-4A05-A7A0-AA048EA07F3A}"/>
              </a:ext>
            </a:extLst>
          </p:cNvPr>
          <p:cNvSpPr/>
          <p:nvPr/>
        </p:nvSpPr>
        <p:spPr>
          <a:xfrm>
            <a:off x="668103" y="366046"/>
            <a:ext cx="12353630" cy="687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Proceso</a:t>
            </a: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de Desarrollo de Software: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86EF5C1D-B0A1-4CB6-806D-BEE493D51010}"/>
              </a:ext>
            </a:extLst>
          </p:cNvPr>
          <p:cNvSpPr/>
          <p:nvPr/>
        </p:nvSpPr>
        <p:spPr>
          <a:xfrm>
            <a:off x="668103" y="1149216"/>
            <a:ext cx="13555897" cy="812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ES" sz="2400" dirty="0"/>
              <a:t>Conjunto de actividades y etapas que se siguen para crear, diseñar, implementar y mantener un producto de software</a:t>
            </a:r>
            <a:endParaRPr lang="es-V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D495DEA8-5F55-4044-98C5-FD9436C3872D}"/>
              </a:ext>
            </a:extLst>
          </p:cNvPr>
          <p:cNvSpPr/>
          <p:nvPr/>
        </p:nvSpPr>
        <p:spPr>
          <a:xfrm>
            <a:off x="1745938" y="3074010"/>
            <a:ext cx="1794933" cy="1151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ENTRADAS</a:t>
            </a:r>
            <a:endParaRPr lang="es-VE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74B5DFD-68FE-49F9-8B74-37169539329F}"/>
              </a:ext>
            </a:extLst>
          </p:cNvPr>
          <p:cNvSpPr/>
          <p:nvPr/>
        </p:nvSpPr>
        <p:spPr>
          <a:xfrm>
            <a:off x="10669801" y="2843126"/>
            <a:ext cx="1794933" cy="1151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SALIDAS</a:t>
            </a:r>
            <a:endParaRPr lang="es-VE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15D34FC-31C6-4FEF-987E-CA41815C0BB2}"/>
              </a:ext>
            </a:extLst>
          </p:cNvPr>
          <p:cNvSpPr txBox="1"/>
          <p:nvPr/>
        </p:nvSpPr>
        <p:spPr>
          <a:xfrm>
            <a:off x="1276902" y="4197655"/>
            <a:ext cx="229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/>
              <a:t>Requisitos del cliente</a:t>
            </a:r>
            <a:endParaRPr lang="es-VE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3D77D6-D35A-406A-8416-DCE8EE8429F3}"/>
              </a:ext>
            </a:extLst>
          </p:cNvPr>
          <p:cNvSpPr txBox="1"/>
          <p:nvPr/>
        </p:nvSpPr>
        <p:spPr>
          <a:xfrm>
            <a:off x="10621021" y="4020139"/>
            <a:ext cx="279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/>
              <a:t>Resultado del proceso: Software</a:t>
            </a:r>
            <a:endParaRPr lang="es-VE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E38983A-A5CB-4ACE-ACFF-225A0C70486A}"/>
              </a:ext>
            </a:extLst>
          </p:cNvPr>
          <p:cNvSpPr txBox="1"/>
          <p:nvPr/>
        </p:nvSpPr>
        <p:spPr>
          <a:xfrm>
            <a:off x="3910655" y="1929587"/>
            <a:ext cx="641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</a:t>
            </a:r>
            <a:r>
              <a:rPr lang="es-ES" sz="1800" b="1" dirty="0"/>
              <a:t>ecanismos de transformación: </a:t>
            </a:r>
          </a:p>
          <a:p>
            <a:r>
              <a:rPr lang="es-ES" dirty="0"/>
              <a:t>Etapas de planificación, diseño, codificación y pruebas,</a:t>
            </a:r>
            <a:endParaRPr lang="es-VE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27D37B-08C1-4AC7-B2B4-353AB228F15C}"/>
              </a:ext>
            </a:extLst>
          </p:cNvPr>
          <p:cNvSpPr txBox="1"/>
          <p:nvPr/>
        </p:nvSpPr>
        <p:spPr>
          <a:xfrm>
            <a:off x="3548960" y="5915134"/>
            <a:ext cx="7276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Controles</a:t>
            </a:r>
            <a:r>
              <a:rPr lang="es-ES" sz="1800" b="1" dirty="0"/>
              <a:t>: </a:t>
            </a:r>
          </a:p>
          <a:p>
            <a:r>
              <a:rPr lang="es-ES" b="1" dirty="0"/>
              <a:t>Entrada</a:t>
            </a:r>
            <a:r>
              <a:rPr lang="es-ES" dirty="0"/>
              <a:t>: Validación de requisitos</a:t>
            </a:r>
          </a:p>
          <a:p>
            <a:r>
              <a:rPr lang="es-ES" b="1" dirty="0"/>
              <a:t>Proceso: </a:t>
            </a:r>
            <a:r>
              <a:rPr lang="es-ES" dirty="0"/>
              <a:t>Revisión del código</a:t>
            </a:r>
          </a:p>
          <a:p>
            <a:r>
              <a:rPr lang="es-ES" b="1" dirty="0"/>
              <a:t>Salida: </a:t>
            </a:r>
            <a:r>
              <a:rPr lang="es-ES" dirty="0"/>
              <a:t>Control de calidad, Satisfacción del cliente, pruebas de aceptación</a:t>
            </a:r>
            <a:endParaRPr lang="es-V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2D401F6-10B4-4420-A4B8-EE499CA66C42}"/>
              </a:ext>
            </a:extLst>
          </p:cNvPr>
          <p:cNvSpPr/>
          <p:nvPr/>
        </p:nvSpPr>
        <p:spPr>
          <a:xfrm>
            <a:off x="5252068" y="4011782"/>
            <a:ext cx="20150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Análisis de datos y Diseño</a:t>
            </a:r>
            <a:endParaRPr lang="es-VE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0E0B036-18F1-4160-97EE-6CE2213EDB9D}"/>
              </a:ext>
            </a:extLst>
          </p:cNvPr>
          <p:cNvSpPr/>
          <p:nvPr/>
        </p:nvSpPr>
        <p:spPr>
          <a:xfrm>
            <a:off x="6657434" y="4925220"/>
            <a:ext cx="20150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Codificación</a:t>
            </a:r>
            <a:endParaRPr lang="es-VE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1901B6D-A310-46EC-B458-E0CC92254716}"/>
              </a:ext>
            </a:extLst>
          </p:cNvPr>
          <p:cNvSpPr/>
          <p:nvPr/>
        </p:nvSpPr>
        <p:spPr>
          <a:xfrm>
            <a:off x="8243091" y="5953778"/>
            <a:ext cx="20150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Pruebas</a:t>
            </a:r>
            <a:endParaRPr lang="es-VE" dirty="0"/>
          </a:p>
        </p:txBody>
      </p:sp>
      <p:sp>
        <p:nvSpPr>
          <p:cNvPr id="4" name="Flecha: curvada hacia la izquierda 3">
            <a:extLst>
              <a:ext uri="{FF2B5EF4-FFF2-40B4-BE49-F238E27FC236}">
                <a16:creationId xmlns:a16="http://schemas.microsoft.com/office/drawing/2014/main" id="{8E9B0B0E-1A8A-43F7-9DDA-B5CDF70BE14B}"/>
              </a:ext>
            </a:extLst>
          </p:cNvPr>
          <p:cNvSpPr/>
          <p:nvPr/>
        </p:nvSpPr>
        <p:spPr>
          <a:xfrm rot="17845362">
            <a:off x="6211845" y="2701714"/>
            <a:ext cx="771505" cy="138062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  <p:sp>
        <p:nvSpPr>
          <p:cNvPr id="20" name="Flecha: curvada hacia la izquierda 19">
            <a:extLst>
              <a:ext uri="{FF2B5EF4-FFF2-40B4-BE49-F238E27FC236}">
                <a16:creationId xmlns:a16="http://schemas.microsoft.com/office/drawing/2014/main" id="{D85511A0-D90E-46CA-9414-877C0B1F12EC}"/>
              </a:ext>
            </a:extLst>
          </p:cNvPr>
          <p:cNvSpPr/>
          <p:nvPr/>
        </p:nvSpPr>
        <p:spPr>
          <a:xfrm rot="17845362">
            <a:off x="8864873" y="4806409"/>
            <a:ext cx="771505" cy="12120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A618E38-722C-40E4-81B4-304DA9ECDCAF}"/>
              </a:ext>
            </a:extLst>
          </p:cNvPr>
          <p:cNvSpPr/>
          <p:nvPr/>
        </p:nvSpPr>
        <p:spPr>
          <a:xfrm>
            <a:off x="3913265" y="2918453"/>
            <a:ext cx="20150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Planificación</a:t>
            </a:r>
            <a:endParaRPr lang="es-VE" dirty="0"/>
          </a:p>
        </p:txBody>
      </p:sp>
      <p:sp>
        <p:nvSpPr>
          <p:cNvPr id="22" name="Flecha: curvada hacia la izquierda 21">
            <a:extLst>
              <a:ext uri="{FF2B5EF4-FFF2-40B4-BE49-F238E27FC236}">
                <a16:creationId xmlns:a16="http://schemas.microsoft.com/office/drawing/2014/main" id="{82F19A51-0D6F-4CDA-91D2-BFD0B0127F45}"/>
              </a:ext>
            </a:extLst>
          </p:cNvPr>
          <p:cNvSpPr/>
          <p:nvPr/>
        </p:nvSpPr>
        <p:spPr>
          <a:xfrm rot="17845362">
            <a:off x="7587551" y="3681434"/>
            <a:ext cx="773784" cy="132374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FBC48B-A72E-43B1-8E86-8D7AE8578827}"/>
              </a:ext>
            </a:extLst>
          </p:cNvPr>
          <p:cNvSpPr txBox="1"/>
          <p:nvPr/>
        </p:nvSpPr>
        <p:spPr>
          <a:xfrm>
            <a:off x="812800" y="7387771"/>
            <a:ext cx="1304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Proceso:</a:t>
            </a:r>
            <a:r>
              <a:rPr lang="es-ES" dirty="0"/>
              <a:t> Es el conjunto completo de actividades, desde el inicio hasta el final, con un objetivo claro. </a:t>
            </a:r>
          </a:p>
          <a:p>
            <a:r>
              <a:rPr lang="es-ES" b="1" dirty="0"/>
              <a:t>Etapa:</a:t>
            </a:r>
            <a:r>
              <a:rPr lang="es-ES" dirty="0"/>
              <a:t>     Es una parte específica del proceso, un paso que se completa para avanzar hacia el objetivo final.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83206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43EE6D-CACE-4403-BEE5-95A98818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6" y="996462"/>
            <a:ext cx="10558466" cy="623667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2F135D-75D2-4825-A675-D020E7EAA0F7}"/>
              </a:ext>
            </a:extLst>
          </p:cNvPr>
          <p:cNvSpPr txBox="1"/>
          <p:nvPr/>
        </p:nvSpPr>
        <p:spPr>
          <a:xfrm>
            <a:off x="11179602" y="698480"/>
            <a:ext cx="32121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b="1" i="1" dirty="0">
              <a:solidFill>
                <a:srgbClr val="202124"/>
              </a:solidFill>
              <a:latin typeface="docs-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b="1" i="1" dirty="0">
                <a:solidFill>
                  <a:srgbClr val="202124"/>
                </a:solidFill>
                <a:latin typeface="docs-Roboto"/>
              </a:rPr>
              <a:t>Correo del que suministra la información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b="1" i="1" dirty="0">
                <a:solidFill>
                  <a:srgbClr val="202124"/>
                </a:solidFill>
                <a:latin typeface="docs-Roboto"/>
              </a:rPr>
              <a:t>Líder del proceso</a:t>
            </a:r>
          </a:p>
          <a:p>
            <a:pPr marL="342900" indent="-342900">
              <a:buFont typeface="+mj-lt"/>
              <a:buAutoNum type="arabicPeriod"/>
            </a:pPr>
            <a:r>
              <a:rPr lang="es-VE" b="1" i="1" dirty="0">
                <a:solidFill>
                  <a:srgbClr val="202124"/>
                </a:solidFill>
                <a:effectLst/>
                <a:latin typeface="docs-Roboto"/>
              </a:rPr>
              <a:t>Objetivos y alcance</a:t>
            </a:r>
          </a:p>
          <a:p>
            <a:pPr marL="342900" indent="-342900">
              <a:buFont typeface="+mj-lt"/>
              <a:buAutoNum type="arabicPeriod"/>
            </a:pPr>
            <a:r>
              <a:rPr lang="es-VE" b="1" i="1" dirty="0">
                <a:solidFill>
                  <a:srgbClr val="202124"/>
                </a:solidFill>
                <a:effectLst/>
                <a:latin typeface="docs-Roboto"/>
              </a:rPr>
              <a:t>Entradas y salidas</a:t>
            </a:r>
          </a:p>
          <a:p>
            <a:pPr marL="342900" indent="-342900">
              <a:buFont typeface="+mj-lt"/>
              <a:buAutoNum type="arabicPeriod"/>
            </a:pPr>
            <a:r>
              <a:rPr lang="es-VE" b="1" i="0" dirty="0">
                <a:solidFill>
                  <a:srgbClr val="202124"/>
                </a:solidFill>
                <a:effectLst/>
                <a:latin typeface="docs-Roboto"/>
              </a:rPr>
              <a:t>Etapas y actividades</a:t>
            </a:r>
            <a:endParaRPr lang="es-VE" b="1" i="1" dirty="0">
              <a:solidFill>
                <a:srgbClr val="202124"/>
              </a:solidFill>
              <a:latin typeface="docs-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b="1" i="0" dirty="0">
                <a:solidFill>
                  <a:srgbClr val="202124"/>
                </a:solidFill>
                <a:effectLst/>
                <a:latin typeface="docs-Roboto"/>
              </a:rPr>
              <a:t>Decisiones y puntos de control</a:t>
            </a:r>
            <a:endParaRPr lang="es-VE" b="1" i="1" dirty="0">
              <a:solidFill>
                <a:srgbClr val="202124"/>
              </a:solidFill>
              <a:effectLst/>
              <a:latin typeface="docs-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es-VE" b="1" i="0" dirty="0">
                <a:solidFill>
                  <a:srgbClr val="202124"/>
                </a:solidFill>
                <a:effectLst/>
                <a:latin typeface="docs-Roboto"/>
              </a:rPr>
              <a:t>Riesgos</a:t>
            </a:r>
            <a:endParaRPr lang="es-VE" b="1" i="1" dirty="0">
              <a:solidFill>
                <a:srgbClr val="202124"/>
              </a:solidFill>
              <a:latin typeface="docs-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es-VE" b="1" i="0" dirty="0">
                <a:solidFill>
                  <a:srgbClr val="202124"/>
                </a:solidFill>
                <a:effectLst/>
                <a:latin typeface="docs-Roboto"/>
              </a:rPr>
              <a:t>Métricas y evaluación</a:t>
            </a:r>
            <a:endParaRPr lang="es-VE" b="1" i="1" dirty="0">
              <a:solidFill>
                <a:srgbClr val="202124"/>
              </a:solidFill>
              <a:effectLst/>
              <a:latin typeface="docs-Roboto"/>
            </a:endParaRPr>
          </a:p>
          <a:p>
            <a:pPr marL="342900" indent="-342900">
              <a:buFont typeface="+mj-lt"/>
              <a:buAutoNum type="arabicPeriod"/>
            </a:pPr>
            <a:r>
              <a:rPr lang="es-VE" b="1" i="0" dirty="0">
                <a:solidFill>
                  <a:srgbClr val="202124"/>
                </a:solidFill>
                <a:effectLst/>
                <a:latin typeface="docs-Roboto"/>
              </a:rPr>
              <a:t>Recursos</a:t>
            </a:r>
            <a:endParaRPr lang="es-VE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EB0828A-7E01-47FE-AA61-3BAAD971D254}"/>
              </a:ext>
            </a:extLst>
          </p:cNvPr>
          <p:cNvSpPr/>
          <p:nvPr/>
        </p:nvSpPr>
        <p:spPr>
          <a:xfrm>
            <a:off x="775057" y="7531120"/>
            <a:ext cx="389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dirty="0">
                <a:hlinkClick r:id="rId4"/>
              </a:rPr>
              <a:t>https://forms.gle/2CeSQTsCMyUzTrG47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25382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765901-C70A-4526-9A40-C15766D7A676}"/>
              </a:ext>
            </a:extLst>
          </p:cNvPr>
          <p:cNvSpPr txBox="1"/>
          <p:nvPr/>
        </p:nvSpPr>
        <p:spPr>
          <a:xfrm>
            <a:off x="6286564" y="1131440"/>
            <a:ext cx="746150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Salidas tangibles: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Documentos escritos: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Trabajos de investigación, Tesis, Artículos científicos, Libros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Informes, Ensayos, Resúmenes, Presentaciones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Proyectos: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Investigaciones de campo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Experimentos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Proyectos comunitarios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b="1" dirty="0">
                <a:solidFill>
                  <a:srgbClr val="FF0000"/>
                </a:solidFill>
              </a:rPr>
              <a:t>Salidas intangibles: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Conocimientos: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Adquisición de nuevas habilidades y conocimientos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Desarrollo de pensamiento crítico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Ampliación de la perspectiva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Habilidades: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Investigación, Análisis, Síntesis, Comunicación escrita y oral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Trabajo en equipo, Resolución de problemas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Redes de contactos: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Relaciones con profesores, compañeros y profesionales del sector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Reconocimiento académico: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Premios, , Becas, Publicaciones en revistas indexadas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Desarrollo personal:</a:t>
            </a:r>
            <a:r>
              <a:rPr lang="es-E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Mayor confianza en sí mismo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Mayor autonomía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Mayor motivación</a:t>
            </a:r>
          </a:p>
          <a:p>
            <a:endParaRPr lang="es-V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70211C-E13C-439D-8C49-177E5D1F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32" y="1368795"/>
            <a:ext cx="5061268" cy="622417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9578AEB3-B0BE-40CC-AE6E-F0BA73551989}"/>
              </a:ext>
            </a:extLst>
          </p:cNvPr>
          <p:cNvSpPr/>
          <p:nvPr/>
        </p:nvSpPr>
        <p:spPr>
          <a:xfrm>
            <a:off x="668103" y="366046"/>
            <a:ext cx="8677065" cy="687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s-ES" sz="445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Definamos el tipo de proceso</a:t>
            </a:r>
            <a:endParaRPr lang="es-ES" sz="44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81CD92E-C92F-483B-8B0F-B7AB0070F00F}"/>
              </a:ext>
            </a:extLst>
          </p:cNvPr>
          <p:cNvSpPr/>
          <p:nvPr/>
        </p:nvSpPr>
        <p:spPr>
          <a:xfrm>
            <a:off x="1042416" y="3291840"/>
            <a:ext cx="219456" cy="31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474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4567" y="529854"/>
            <a:ext cx="9070366" cy="687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Diagnóstico de la situación actual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344567" y="1337735"/>
            <a:ext cx="9691255" cy="395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Análisis exhaustivo de los procesos actuales de </a:t>
            </a:r>
            <a:r>
              <a:rPr lang="en-US" sz="17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Coordinación</a:t>
            </a:r>
            <a:r>
              <a:rPr lang="en-US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7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Postgrado</a:t>
            </a:r>
            <a:endParaRPr lang="en-US" sz="17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F455AF-CB93-479C-9535-DA14650921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78" y="-215"/>
            <a:ext cx="4370584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43A2161A-5C9D-4BD6-AA81-35B1F744C7D2}"/>
              </a:ext>
            </a:extLst>
          </p:cNvPr>
          <p:cNvSpPr/>
          <p:nvPr/>
        </p:nvSpPr>
        <p:spPr>
          <a:xfrm>
            <a:off x="504396" y="1782968"/>
            <a:ext cx="9070366" cy="481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Definir el alcance: áreas a evaluar, período del análisis y si será cualitativo o cuantitativo.</a:t>
            </a:r>
          </a:p>
          <a:p>
            <a:pPr marL="0" indent="0">
              <a:lnSpc>
                <a:spcPts val="2850"/>
              </a:lnSpc>
              <a:buNone/>
            </a:pPr>
            <a:endParaRPr lang="es-V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420CFEBA-B45F-4AA3-9B0B-034C440CAC03}"/>
              </a:ext>
            </a:extLst>
          </p:cNvPr>
          <p:cNvSpPr/>
          <p:nvPr/>
        </p:nvSpPr>
        <p:spPr>
          <a:xfrm>
            <a:off x="495084" y="2391245"/>
            <a:ext cx="9350804" cy="1247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VE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Recopilar información </a:t>
            </a:r>
            <a:r>
              <a:rPr lang="es-VE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 el proceso sistemático de </a:t>
            </a:r>
            <a:r>
              <a:rPr lang="es-VE" sz="175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reunir, analizar y documentar</a:t>
            </a:r>
            <a:r>
              <a:rPr lang="es-VE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información relevante sobre las </a:t>
            </a:r>
            <a:r>
              <a:rPr lang="es-VE" sz="1750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necesidades, requisitos y expectativas </a:t>
            </a:r>
            <a:r>
              <a:rPr lang="es-VE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los usuarios y las partes interesadas.</a:t>
            </a: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CFAC1087-615F-4F4D-8ECF-B2A12F720E77}"/>
              </a:ext>
            </a:extLst>
          </p:cNvPr>
          <p:cNvSpPr/>
          <p:nvPr/>
        </p:nvSpPr>
        <p:spPr>
          <a:xfrm>
            <a:off x="2086643" y="3284061"/>
            <a:ext cx="59487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Comprender las necesidades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Definir los requisitos del software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Establecer las expectativas del proyecto.</a:t>
            </a: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2CDDEA20-2037-4681-A186-359AFF848DD2}"/>
              </a:ext>
            </a:extLst>
          </p:cNvPr>
          <p:cNvSpPr/>
          <p:nvPr/>
        </p:nvSpPr>
        <p:spPr>
          <a:xfrm>
            <a:off x="762431" y="5085967"/>
            <a:ext cx="4464684" cy="1247099"/>
          </a:xfrm>
          <a:prstGeom prst="roundRect">
            <a:avLst>
              <a:gd name="adj" fmla="val 39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1B504E0A-F975-484B-AFF4-68C81A167CE4}"/>
              </a:ext>
            </a:extLst>
          </p:cNvPr>
          <p:cNvSpPr/>
          <p:nvPr/>
        </p:nvSpPr>
        <p:spPr>
          <a:xfrm>
            <a:off x="971863" y="5081080"/>
            <a:ext cx="2523887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1"/>
              </a:lnSpc>
            </a:pPr>
            <a:r>
              <a:rPr lang="en-US" sz="1600" b="1" kern="0" spc="-60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Entrevistas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6A28B175-D7D6-4A4C-8FE4-F5FFC19795F4}"/>
              </a:ext>
            </a:extLst>
          </p:cNvPr>
          <p:cNvSpPr/>
          <p:nvPr/>
        </p:nvSpPr>
        <p:spPr>
          <a:xfrm>
            <a:off x="955769" y="5425926"/>
            <a:ext cx="4255252" cy="855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400" kern="0" spc="-32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Reuniones individuales con usuarios y stakeholders para recopilar información específica sobre sus necesidades y expectativas.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259FD62C-238A-433F-9AE9-198F043E4D0A}"/>
              </a:ext>
            </a:extLst>
          </p:cNvPr>
          <p:cNvSpPr/>
          <p:nvPr/>
        </p:nvSpPr>
        <p:spPr>
          <a:xfrm>
            <a:off x="5452641" y="5073715"/>
            <a:ext cx="4255252" cy="1292068"/>
          </a:xfrm>
          <a:prstGeom prst="roundRect">
            <a:avLst>
              <a:gd name="adj" fmla="val 394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5B4CA9E7-B3DE-4CFD-B78D-899FD593C08A}"/>
              </a:ext>
            </a:extLst>
          </p:cNvPr>
          <p:cNvSpPr/>
          <p:nvPr/>
        </p:nvSpPr>
        <p:spPr>
          <a:xfrm>
            <a:off x="5534541" y="5121621"/>
            <a:ext cx="2852894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1"/>
              </a:lnSpc>
            </a:pPr>
            <a:r>
              <a:rPr lang="en-US" sz="1600" b="1" kern="0" spc="-60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Encuestas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7A6643CE-44F6-4B2F-8F8E-7E5E8819520B}"/>
              </a:ext>
            </a:extLst>
          </p:cNvPr>
          <p:cNvSpPr/>
          <p:nvPr/>
        </p:nvSpPr>
        <p:spPr>
          <a:xfrm>
            <a:off x="5547647" y="5487311"/>
            <a:ext cx="4160246" cy="855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s-MX" sz="1400" kern="0" spc="-32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Cuestionarios estructurados para obtener información de un grupo más amplio de usuarios.</a:t>
            </a:r>
            <a:endParaRPr lang="es-MX" sz="14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4" name="Shape 7">
            <a:extLst>
              <a:ext uri="{FF2B5EF4-FFF2-40B4-BE49-F238E27FC236}">
                <a16:creationId xmlns:a16="http://schemas.microsoft.com/office/drawing/2014/main" id="{191E05C1-A0C8-4DBC-94FF-4E34C899E4CB}"/>
              </a:ext>
            </a:extLst>
          </p:cNvPr>
          <p:cNvSpPr/>
          <p:nvPr/>
        </p:nvSpPr>
        <p:spPr>
          <a:xfrm>
            <a:off x="746337" y="6485381"/>
            <a:ext cx="4480778" cy="1578696"/>
          </a:xfrm>
          <a:prstGeom prst="roundRect">
            <a:avLst>
              <a:gd name="adj" fmla="val 34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3DFB634A-4D1C-40EB-B133-4972BC4475AA}"/>
              </a:ext>
            </a:extLst>
          </p:cNvPr>
          <p:cNvSpPr/>
          <p:nvPr/>
        </p:nvSpPr>
        <p:spPr>
          <a:xfrm>
            <a:off x="955769" y="6581924"/>
            <a:ext cx="3004096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1"/>
              </a:lnSpc>
            </a:pPr>
            <a:r>
              <a:rPr lang="en-US" sz="1600" b="1" kern="0" spc="-60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Observación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8D9AFA7F-0881-4D1C-B52C-1E3657E60727}"/>
              </a:ext>
            </a:extLst>
          </p:cNvPr>
          <p:cNvSpPr/>
          <p:nvPr/>
        </p:nvSpPr>
        <p:spPr>
          <a:xfrm>
            <a:off x="955769" y="6963545"/>
            <a:ext cx="3982220" cy="1018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400" kern="0" spc="-32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Observar directamente a los usuarios en su entorno de trabajo para comprender sus procesos y necesidades.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2FFD3CD9-CACB-4A26-B236-CAF545F6EE7B}"/>
              </a:ext>
            </a:extLst>
          </p:cNvPr>
          <p:cNvSpPr/>
          <p:nvPr/>
        </p:nvSpPr>
        <p:spPr>
          <a:xfrm>
            <a:off x="5424423" y="6485381"/>
            <a:ext cx="4283469" cy="1578696"/>
          </a:xfrm>
          <a:prstGeom prst="roundRect">
            <a:avLst>
              <a:gd name="adj" fmla="val 34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FF162C9D-48CC-4152-A9D9-581C9E9A67BD}"/>
              </a:ext>
            </a:extLst>
          </p:cNvPr>
          <p:cNvSpPr/>
          <p:nvPr/>
        </p:nvSpPr>
        <p:spPr>
          <a:xfrm>
            <a:off x="5547647" y="6648029"/>
            <a:ext cx="3173875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1"/>
              </a:lnSpc>
            </a:pPr>
            <a:r>
              <a:rPr lang="en-US" sz="1600" b="1" kern="0" spc="-60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Análisis de Documentos</a:t>
            </a:r>
            <a:endParaRPr lang="en-US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4FFB9890-E422-49DF-BA42-46EEE16CD20C}"/>
              </a:ext>
            </a:extLst>
          </p:cNvPr>
          <p:cNvSpPr/>
          <p:nvPr/>
        </p:nvSpPr>
        <p:spPr>
          <a:xfrm>
            <a:off x="5556747" y="7036611"/>
            <a:ext cx="3990606" cy="1096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400" kern="0" spc="-32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Revisión de documentos existentes como manuales de usuario, especificaciones técnicas y reportes de errores para comprender el sistema actual.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8D79DDCE-265D-46FC-AAB4-9B036DA1D2E9}"/>
              </a:ext>
            </a:extLst>
          </p:cNvPr>
          <p:cNvSpPr/>
          <p:nvPr/>
        </p:nvSpPr>
        <p:spPr>
          <a:xfrm>
            <a:off x="551713" y="4642035"/>
            <a:ext cx="2688198" cy="399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VE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Técnicas y herramientas </a:t>
            </a:r>
            <a:endParaRPr lang="es-VE" sz="175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4590" y="583979"/>
            <a:ext cx="11753544" cy="700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1"/>
              </a:lnSpc>
            </a:pPr>
            <a:r>
              <a:rPr lang="es-MX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</a:rPr>
              <a:t>Desafíos en la recopilación de información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52" y="1767668"/>
            <a:ext cx="2152531" cy="16667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5464" y="2590625"/>
            <a:ext cx="113587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1"/>
              </a:lnSpc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64921" y="2175100"/>
            <a:ext cx="2974181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Falta de Comunicación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64924" y="2664563"/>
            <a:ext cx="6478191" cy="362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Malentendidos y falta de claridad entre las partes involucradas.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95138" y="3447398"/>
            <a:ext cx="8595003" cy="15240"/>
          </a:xfrm>
          <a:prstGeom prst="roundRect">
            <a:avLst>
              <a:gd name="adj" fmla="val 623958"/>
            </a:avLst>
          </a:prstGeom>
          <a:solidFill>
            <a:srgbClr val="C0C1D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848" y="3490979"/>
            <a:ext cx="4305063" cy="16667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77369" y="4097955"/>
            <a:ext cx="169783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1"/>
              </a:lnSpc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41246" y="3717317"/>
            <a:ext cx="2829997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Falta de Tiempo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441246" y="4206783"/>
            <a:ext cx="7179112" cy="72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Restricciones de tiempo que limitan la profundidad de la información recolectada.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71465" y="5170709"/>
            <a:ext cx="7518679" cy="15240"/>
          </a:xfrm>
          <a:prstGeom prst="roundRect">
            <a:avLst>
              <a:gd name="adj" fmla="val 623958"/>
            </a:avLst>
          </a:prstGeom>
          <a:solidFill>
            <a:srgbClr val="C0C1D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4" y="5214288"/>
            <a:ext cx="6457593" cy="166675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5106" y="5821267"/>
            <a:ext cx="174188" cy="452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51"/>
              </a:lnSpc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17455" y="5440627"/>
            <a:ext cx="5035153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n-US" sz="2000" b="1" kern="0" spc="-67" dirty="0">
                <a:solidFill>
                  <a:srgbClr val="272525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Dificultad para Definir las Necesidades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17451" y="5930092"/>
            <a:ext cx="6102907" cy="72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1"/>
              </a:lnSpc>
            </a:pPr>
            <a:r>
              <a:rPr lang="en-US" sz="2000" kern="0" spc="-36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Usuarios no pueden expresar claramente sus necesidades o no las conocen en profundidad.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0A7DB083-4EBB-4B17-A0FD-F2CDB064854F}"/>
              </a:ext>
            </a:extLst>
          </p:cNvPr>
          <p:cNvSpPr/>
          <p:nvPr/>
        </p:nvSpPr>
        <p:spPr>
          <a:xfrm>
            <a:off x="3229767" y="7311155"/>
            <a:ext cx="7969064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1"/>
              </a:lnSpc>
            </a:pPr>
            <a:r>
              <a:rPr lang="es-MX" sz="2800" b="1" kern="0" spc="-67" dirty="0">
                <a:solidFill>
                  <a:srgbClr val="C00000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Planificación, Comunicación y Organización</a:t>
            </a:r>
          </a:p>
          <a:p>
            <a:pPr>
              <a:lnSpc>
                <a:spcPts val="2751"/>
              </a:lnSpc>
            </a:pPr>
            <a:r>
              <a:rPr lang="es-MX" sz="2800" b="1" kern="0" spc="-67" dirty="0">
                <a:solidFill>
                  <a:srgbClr val="C00000"/>
                </a:solidFill>
                <a:latin typeface="Poppins" panose="00000500000000000000" pitchFamily="2" charset="0"/>
                <a:ea typeface="Inter Bold" pitchFamily="34" charset="-122"/>
                <a:cs typeface="Poppins" panose="00000500000000000000" pitchFamily="2" charset="0"/>
              </a:rPr>
              <a:t>              </a:t>
            </a:r>
            <a:r>
              <a:rPr lang="es-MX" sz="2000" kern="0" spc="-67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</a:rPr>
              <a:t>Estrategias fundamentales para superar los desafíos</a:t>
            </a:r>
            <a:endParaRPr lang="en-US" sz="2000" kern="0" spc="-67" dirty="0">
              <a:solidFill>
                <a:srgbClr val="272525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4567" y="529854"/>
            <a:ext cx="9070366" cy="6871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Diagnóstico de la situación actual</a:t>
            </a:r>
            <a:endParaRPr lang="en-US" sz="44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440764" y="1506855"/>
            <a:ext cx="9648458" cy="462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s-MX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Identificación de las áreas de mejora considerando:  </a:t>
            </a:r>
            <a:r>
              <a:rPr lang="es-MX" sz="1750" b="1" dirty="0">
                <a:solidFill>
                  <a:srgbClr val="FF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Eficiencia, Comunicación, Transparencia</a:t>
            </a:r>
            <a:endParaRPr lang="es-MX" sz="1750" b="1" dirty="0">
              <a:solidFill>
                <a:srgbClr val="FF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440764" y="4170542"/>
            <a:ext cx="7695453" cy="40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s-VE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Proponer mejoras</a:t>
            </a:r>
            <a:endParaRPr lang="es-VE" sz="17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B119BE0-5623-4548-BEA0-507EDA69789E}"/>
              </a:ext>
            </a:extLst>
          </p:cNvPr>
          <p:cNvSpPr/>
          <p:nvPr/>
        </p:nvSpPr>
        <p:spPr>
          <a:xfrm>
            <a:off x="724770" y="4679927"/>
            <a:ext cx="8567770" cy="1682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s-MX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Plan de acción: </a:t>
            </a: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elaborar un plan detallado para implementar las mejoras propuestas, incluyendo plazos y responsables</a:t>
            </a:r>
          </a:p>
          <a:p>
            <a:pPr>
              <a:lnSpc>
                <a:spcPts val="2850"/>
              </a:lnSpc>
            </a:pP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r>
              <a:rPr lang="es-MX" sz="1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Comunicación:  </a:t>
            </a: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Comunicar el plan de mejora a todos los involucrados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393F49C-2838-43BD-82B8-BEF67BECC6C3}"/>
              </a:ext>
            </a:extLst>
          </p:cNvPr>
          <p:cNvSpPr/>
          <p:nvPr/>
        </p:nvSpPr>
        <p:spPr>
          <a:xfrm>
            <a:off x="700407" y="2100271"/>
            <a:ext cx="8592133" cy="1726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Analizar las etapas de cada proceso, sus relaciones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b="1" dirty="0">
                <a:solidFill>
                  <a:schemeClr val="accent1">
                    <a:lumMod val="50000"/>
                  </a:schemeClr>
                </a:solidFill>
                <a:latin typeface="Roboto" pitchFamily="34" charset="0"/>
                <a:ea typeface="Roboto" pitchFamily="34" charset="-122"/>
              </a:rPr>
              <a:t>Comparar con estándares nacionales o internacionales </a:t>
            </a: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de calidad en educación superior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s-MX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itchFamily="34" charset="0"/>
                <a:ea typeface="Roboto" pitchFamily="34" charset="-122"/>
              </a:rPr>
              <a:t>Verificar si cada etapa aporta valor o puede ser simplificada o eliminada.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0135CD2E-D8EB-4F02-B6DF-8B758751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657" y="0"/>
            <a:ext cx="487150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9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5317" y="1241302"/>
            <a:ext cx="9082939" cy="806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1"/>
              </a:lnSpc>
            </a:pPr>
            <a:r>
              <a:rPr lang="es-VE" sz="445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34" charset="0"/>
                <a:ea typeface="Roboto Slab" pitchFamily="34" charset="-122"/>
              </a:rPr>
              <a:t>Mejores Prácticas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2" y="2310063"/>
            <a:ext cx="850583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24182" y="2480082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1"/>
              </a:lnSpc>
            </a:pPr>
            <a:r>
              <a:rPr lang="en-US" sz="2000" b="1" kern="0" spc="-51" dirty="0">
                <a:solidFill>
                  <a:srgbClr val="272525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Planificación</a:t>
            </a:r>
            <a:endParaRPr lang="en-US" sz="2000" dirty="0"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24182" y="2847869"/>
            <a:ext cx="7340211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s-MX" sz="2000" kern="0" spc="-27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Definir claramente el alcance y los objetivos</a:t>
            </a:r>
            <a:endParaRPr lang="es-MX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52" y="3670948"/>
            <a:ext cx="850583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24182" y="384534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1"/>
              </a:lnSpc>
            </a:pPr>
            <a:r>
              <a:rPr lang="en-US" sz="2000" b="1" kern="0" spc="-51" dirty="0">
                <a:solidFill>
                  <a:srgbClr val="272525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Comunicación</a:t>
            </a:r>
            <a:endParaRPr lang="en-US" sz="2000" dirty="0"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47317" y="4202028"/>
            <a:ext cx="7258018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2000" kern="0" spc="-27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Establecer una comunicación clara y efectiva con los interesados clave.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52" y="5031832"/>
            <a:ext cx="850583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24182" y="5201850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1"/>
              </a:lnSpc>
            </a:pPr>
            <a:r>
              <a:rPr lang="en-US" sz="2000" b="1" kern="0" spc="-51" dirty="0">
                <a:solidFill>
                  <a:srgbClr val="272525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Documentar</a:t>
            </a:r>
            <a:endParaRPr lang="en-US" sz="2000" dirty="0"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724182" y="5584296"/>
            <a:ext cx="7074153" cy="5386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s-VE" sz="2000" kern="0" spc="-27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Registrar cuidadosamente toda la información y los resultados del análisis.</a:t>
            </a:r>
            <a:endParaRPr lang="es-VE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52" y="6392716"/>
            <a:ext cx="850583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24182" y="656273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51"/>
              </a:lnSpc>
            </a:pPr>
            <a:r>
              <a:rPr lang="en-US" sz="2000" b="1" kern="0" spc="-51" dirty="0">
                <a:solidFill>
                  <a:srgbClr val="272525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Validar</a:t>
            </a:r>
            <a:endParaRPr lang="en-US" sz="2000" dirty="0"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724181" y="6930521"/>
            <a:ext cx="7074153" cy="2693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2000" kern="0" spc="-27" dirty="0">
                <a:solidFill>
                  <a:srgbClr val="272525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Verificar la precisión y completitud de la información recopilada.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1516</Words>
  <Application>Microsoft Office PowerPoint</Application>
  <PresentationFormat>Personalizado</PresentationFormat>
  <Paragraphs>239</Paragraphs>
  <Slides>19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Roboto</vt:lpstr>
      <vt:lpstr>Tahoma</vt:lpstr>
      <vt:lpstr>Calibri</vt:lpstr>
      <vt:lpstr>Poppins</vt:lpstr>
      <vt:lpstr>Arial</vt:lpstr>
      <vt:lpstr>docs-Roboto</vt:lpstr>
      <vt:lpstr>Roboto Slab</vt:lpstr>
      <vt:lpstr>Inter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Nancy Urbina</cp:lastModifiedBy>
  <cp:revision>27</cp:revision>
  <dcterms:created xsi:type="dcterms:W3CDTF">2025-01-15T15:36:52Z</dcterms:created>
  <dcterms:modified xsi:type="dcterms:W3CDTF">2025-06-02T15:16:50Z</dcterms:modified>
</cp:coreProperties>
</file>