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797675" cy="9928225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8" autoAdjust="0"/>
    <p:restoredTop sz="96340" autoAdjust="0"/>
  </p:normalViewPr>
  <p:slideViewPr>
    <p:cSldViewPr snapToGrid="0">
      <p:cViewPr varScale="1">
        <p:scale>
          <a:sx n="110" d="100"/>
          <a:sy n="110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2C529-9928-46AC-B8B6-E501F4ECC651}" type="datetimeFigureOut">
              <a:rPr lang="es-VE" smtClean="0"/>
              <a:t>27/1/2025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B1EF3-5424-40CE-AE3E-8DA7FC1837E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691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Cómo identificas que un estudiante no alcanza el rendimiento que amerita?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8B1EF3-5424-40CE-AE3E-8DA7FC1837E9}" type="slidenum">
              <a:rPr lang="es-VE" smtClean="0"/>
              <a:t>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40979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8B1EF3-5424-40CE-AE3E-8DA7FC1837E9}" type="slidenum">
              <a:rPr lang="es-VE" smtClean="0"/>
              <a:t>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12478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1FCCA-C2E2-44CC-B981-EBA999520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C2BDC3-A4D3-44E0-A304-3621CEE8A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00CCA3-0919-4D16-802C-158911261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27/1/2025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419B09-3A35-467B-9B05-22562DCB1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7938A7-01E9-44A7-9DA5-CFF4FE1C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2949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EB835-0AE8-419E-83E1-760EE667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FEA7AF-6E5C-4DDA-8FF9-977EB61D8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D58A59-8F1E-44AE-B92D-8E231F659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27/1/2025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79EE42-2E2D-4500-A8E8-14FF68A6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0BD567-3560-43D3-A384-F4C973AF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7702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332E45-5171-4849-A76E-F4E43F956D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FC9E4E-011D-4611-9E1B-907A22FE2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65A9C2-2B0D-4150-B122-3BC8B0D87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27/1/2025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942B65-C1A2-4C5E-8ACE-F24810F31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C1FD87-70B0-47E0-9CA0-0F72CBEF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2771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8DC40D-DD7D-4EC0-A33D-9CB5D0728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4D2EA4-B4E8-4A88-92DB-00B24FB39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700821-FB5D-4733-AC4D-331BABF2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27/1/2025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FE81ED-D52E-460B-BD57-89F0287C1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FF2B25-F503-4BE8-935B-D796F602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1640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E37844-A91A-4C86-A05B-40E18C5AB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894656-AC22-4BDB-B7EA-C21D422E8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2BC21F-C81C-4EEB-9C22-D30392932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27/1/2025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94D2CC-4694-471A-B714-2A08A847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BECD77-6D6E-4C41-A973-8709787E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0612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6FECA9-4372-403D-81A5-5490EA897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A16624-AAA7-41E8-83A5-3DAD11EC5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6CEFE64-9238-4581-8737-5C419981E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A0CD99-B211-446B-8145-BA9714A4D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27/1/2025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0397E4-9A3B-44ED-A69D-EA21906B7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2CC88E-12EA-4711-8C78-D72A7AE9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0709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E8979-4C58-4FB9-888D-6C226D6D5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740554-208C-4B50-B66E-1EAF5EC4F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85B70D-C8C7-49A4-ABA1-C88D3DFC9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AA9B1C6-4C91-4523-93CE-CC14872C5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6F1D7A1-7EC2-45C6-B78E-12141A1A87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53FD70F-46F6-434E-BDBD-3DC1BDE5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27/1/2025</a:t>
            </a:fld>
            <a:endParaRPr lang="es-V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05776AA-A2FC-40B4-B9B8-7C247D1BC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A21B3F-5659-44C8-8062-8EAEB8FB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9154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D89068-CE72-487B-BBEA-06E3B8C62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920B743-5BB7-4817-A23A-E7DB4FD46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27/1/2025</a:t>
            </a:fld>
            <a:endParaRPr lang="es-V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F14685E-20D0-4100-BA32-53DAE87E2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2385C5F-FE40-427A-ADCF-F43C3EA67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8702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83A1BB5-FA1F-4254-B513-4CDFBC25B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27/1/2025</a:t>
            </a:fld>
            <a:endParaRPr lang="es-V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8ACA543-F770-4F47-8902-D0DEA94D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510788D-71FC-4748-9C5D-3974B293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7952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28D61-3313-4F3D-8411-B896566BB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597EE1-1330-4308-84A0-5059FBF0C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C96443-4CD7-4A54-BE1F-F50EFE985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3BB7C8-CC77-4F4B-9A2F-7BA588A72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27/1/2025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8C7971-712E-4436-BFE5-2D2FB61BA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66AE85-4F7F-4AD5-970A-DB72B230B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37218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77DFA1-F114-4FDC-84A7-C1777CC2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F40D8A-2300-4B13-AD03-06ED59CA9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C60EE0-F60D-4596-A8DD-6E1FE0878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D1A5FE-43C3-4CAF-845F-B369F631D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25F6-2B73-47D7-9C51-F3577DBBDF17}" type="datetimeFigureOut">
              <a:rPr lang="es-VE" smtClean="0"/>
              <a:t>27/1/2025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813F43-8AC3-48F5-88B6-01AD9610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5B0C83-FCBD-4684-A553-ADD7BE33E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142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DFACA-6D77-4289-8D79-32F7BE8E7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546F74-4776-41E7-83C9-651DD5012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61229F-F22D-4B74-97C9-8EA5863A5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B25F6-2B73-47D7-9C51-F3577DBBDF17}" type="datetimeFigureOut">
              <a:rPr lang="es-VE" smtClean="0"/>
              <a:t>27/1/2025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A002EE-4E31-4FAE-8EAA-AAEB4E18FE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B3CE10-9227-4083-B8A3-6ED5B916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C35BA-6023-4C59-8F0C-9FD165734A71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0307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0F5F8C02-CC0F-4869-A962-B1ECEC253212}"/>
              </a:ext>
            </a:extLst>
          </p:cNvPr>
          <p:cNvSpPr/>
          <p:nvPr/>
        </p:nvSpPr>
        <p:spPr>
          <a:xfrm>
            <a:off x="5940337" y="2005333"/>
            <a:ext cx="2663722" cy="7330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600" b="1" dirty="0">
                <a:solidFill>
                  <a:schemeClr val="tx1"/>
                </a:solidFill>
                <a:latin typeface="Arial" panose="020B0604020202020204" pitchFamily="34" charset="0"/>
              </a:rPr>
              <a:t>Carga de notas</a:t>
            </a:r>
            <a:endParaRPr lang="es-VE" sz="1600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0889AFDC-A40E-403B-A757-0C58CF96D0B6}"/>
              </a:ext>
            </a:extLst>
          </p:cNvPr>
          <p:cNvSpPr/>
          <p:nvPr/>
        </p:nvSpPr>
        <p:spPr>
          <a:xfrm>
            <a:off x="271031" y="56286"/>
            <a:ext cx="11318457" cy="1407180"/>
          </a:xfrm>
          <a:prstGeom prst="rect">
            <a:avLst/>
          </a:prstGeom>
          <a:noFill/>
          <a:ln/>
        </p:spPr>
        <p:txBody>
          <a:bodyPr wrap="square" lIns="0" tIns="0" rIns="0" bIns="0" rtlCol="0" anchor="t">
            <a:spAutoFit/>
          </a:bodyPr>
          <a:lstStyle/>
          <a:p>
            <a:r>
              <a:rPr lang="es-MX" sz="44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Slab" pitchFamily="34" charset="0"/>
                <a:ea typeface="Roboto Slab" pitchFamily="34" charset="-122"/>
              </a:rPr>
              <a:t>Proceso: </a:t>
            </a:r>
            <a:r>
              <a:rPr lang="es-MX" sz="4800" dirty="0"/>
              <a:t>Carga de notas</a:t>
            </a:r>
            <a:endParaRPr lang="es-VE" sz="4800" dirty="0"/>
          </a:p>
          <a:p>
            <a:pPr>
              <a:lnSpc>
                <a:spcPts val="5550"/>
              </a:lnSpc>
            </a:pPr>
            <a:r>
              <a:rPr lang="es-MX" sz="44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Slab" pitchFamily="34" charset="0"/>
                <a:ea typeface="Roboto Slab" pitchFamily="34" charset="-122"/>
              </a:rPr>
              <a:t>Objetivo: Persistencia de notas </a:t>
            </a:r>
            <a:endParaRPr lang="es-VE" sz="4450" dirty="0">
              <a:solidFill>
                <a:schemeClr val="tx1">
                  <a:lumMod val="75000"/>
                  <a:lumOff val="25000"/>
                </a:schemeClr>
              </a:solidFill>
              <a:latin typeface="Roboto Slab" pitchFamily="34" charset="0"/>
              <a:ea typeface="Roboto Slab" pitchFamily="34" charset="-122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01739F5-6A74-4191-BF52-83EC8D28D573}"/>
              </a:ext>
            </a:extLst>
          </p:cNvPr>
          <p:cNvSpPr txBox="1"/>
          <p:nvPr/>
        </p:nvSpPr>
        <p:spPr>
          <a:xfrm>
            <a:off x="3264509" y="2738345"/>
            <a:ext cx="192837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Postgrado</a:t>
            </a:r>
          </a:p>
          <a:p>
            <a:r>
              <a:rPr lang="es-MX" sz="1400" dirty="0"/>
              <a:t>Sede</a:t>
            </a:r>
          </a:p>
          <a:p>
            <a:r>
              <a:rPr lang="es-VE" sz="1400" dirty="0"/>
              <a:t>Asignatura</a:t>
            </a:r>
          </a:p>
          <a:p>
            <a:r>
              <a:rPr lang="es-MX" sz="1400" dirty="0"/>
              <a:t>Datos del profesor</a:t>
            </a:r>
            <a:endParaRPr lang="es-VE" sz="1400" dirty="0"/>
          </a:p>
          <a:p>
            <a:r>
              <a:rPr lang="es-VE" sz="1400" dirty="0"/>
              <a:t>Lista de estudiantes Cada uno con sus notas</a:t>
            </a:r>
          </a:p>
          <a:p>
            <a:r>
              <a:rPr lang="es-VE" sz="1400" dirty="0"/>
              <a:t>Fecha</a:t>
            </a:r>
            <a:endParaRPr lang="es-MX" sz="1400" dirty="0"/>
          </a:p>
        </p:txBody>
      </p:sp>
      <p:sp>
        <p:nvSpPr>
          <p:cNvPr id="204" name="Flecha: a la derecha 203">
            <a:extLst>
              <a:ext uri="{FF2B5EF4-FFF2-40B4-BE49-F238E27FC236}">
                <a16:creationId xmlns:a16="http://schemas.microsoft.com/office/drawing/2014/main" id="{C129DF50-BC50-49CF-BC12-EF4C5FCC8744}"/>
              </a:ext>
            </a:extLst>
          </p:cNvPr>
          <p:cNvSpPr/>
          <p:nvPr/>
        </p:nvSpPr>
        <p:spPr>
          <a:xfrm>
            <a:off x="3264510" y="2205893"/>
            <a:ext cx="2585445" cy="4630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ENTRADA</a:t>
            </a:r>
            <a:endParaRPr lang="es-VE" dirty="0"/>
          </a:p>
        </p:txBody>
      </p:sp>
      <p:sp>
        <p:nvSpPr>
          <p:cNvPr id="205" name="Flecha: a la derecha 204">
            <a:extLst>
              <a:ext uri="{FF2B5EF4-FFF2-40B4-BE49-F238E27FC236}">
                <a16:creationId xmlns:a16="http://schemas.microsoft.com/office/drawing/2014/main" id="{92BA5E52-30BD-4672-86B7-AE3C55EEEA7F}"/>
              </a:ext>
            </a:extLst>
          </p:cNvPr>
          <p:cNvSpPr/>
          <p:nvPr/>
        </p:nvSpPr>
        <p:spPr>
          <a:xfrm>
            <a:off x="8821847" y="2202342"/>
            <a:ext cx="1233419" cy="4630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SALIDA</a:t>
            </a:r>
            <a:endParaRPr lang="es-VE" dirty="0"/>
          </a:p>
        </p:txBody>
      </p:sp>
      <p:sp>
        <p:nvSpPr>
          <p:cNvPr id="226" name="CuadroTexto 225">
            <a:extLst>
              <a:ext uri="{FF2B5EF4-FFF2-40B4-BE49-F238E27FC236}">
                <a16:creationId xmlns:a16="http://schemas.microsoft.com/office/drawing/2014/main" id="{33FC4F39-AA05-4CFA-B22B-B4B55B147E15}"/>
              </a:ext>
            </a:extLst>
          </p:cNvPr>
          <p:cNvSpPr txBox="1"/>
          <p:nvPr/>
        </p:nvSpPr>
        <p:spPr>
          <a:xfrm>
            <a:off x="679183" y="5266367"/>
            <a:ext cx="117028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¿Cuándo debe el coordinador consignar las notas?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¿Qué método utiliza para consignar la nota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¿Recibe algún recibo luego de consignar las notas?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El coordinador consigna sus notas  o las notas de los profesores a su cargo?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¿Cómo identificas que un estudiante no alcanza el rendimiento que amerita?</a:t>
            </a:r>
            <a:r>
              <a:rPr lang="es-VE" dirty="0"/>
              <a:t>, es parte del proceso de carga de notas?</a:t>
            </a:r>
            <a:endParaRPr lang="es-MX" dirty="0"/>
          </a:p>
        </p:txBody>
      </p:sp>
      <p:sp>
        <p:nvSpPr>
          <p:cNvPr id="229" name="Rectángulo 228">
            <a:extLst>
              <a:ext uri="{FF2B5EF4-FFF2-40B4-BE49-F238E27FC236}">
                <a16:creationId xmlns:a16="http://schemas.microsoft.com/office/drawing/2014/main" id="{CBAFFB99-1BE9-47C2-838C-31C881853F55}"/>
              </a:ext>
            </a:extLst>
          </p:cNvPr>
          <p:cNvSpPr/>
          <p:nvPr/>
        </p:nvSpPr>
        <p:spPr>
          <a:xfrm>
            <a:off x="993424" y="2005333"/>
            <a:ext cx="2249906" cy="7330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32" name="CuadroTexto 231">
            <a:extLst>
              <a:ext uri="{FF2B5EF4-FFF2-40B4-BE49-F238E27FC236}">
                <a16:creationId xmlns:a16="http://schemas.microsoft.com/office/drawing/2014/main" id="{7D715A24-E79D-4276-86CE-E48518B72755}"/>
              </a:ext>
            </a:extLst>
          </p:cNvPr>
          <p:cNvSpPr txBox="1"/>
          <p:nvPr/>
        </p:nvSpPr>
        <p:spPr>
          <a:xfrm>
            <a:off x="1012880" y="2047257"/>
            <a:ext cx="2230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COORDINADOR DOCENTE</a:t>
            </a:r>
            <a:endParaRPr lang="es-VE" dirty="0"/>
          </a:p>
        </p:txBody>
      </p:sp>
      <p:sp>
        <p:nvSpPr>
          <p:cNvPr id="234" name="CuadroTexto 233">
            <a:extLst>
              <a:ext uri="{FF2B5EF4-FFF2-40B4-BE49-F238E27FC236}">
                <a16:creationId xmlns:a16="http://schemas.microsoft.com/office/drawing/2014/main" id="{218E6F55-F521-4313-BA39-FA9CAAA4EB04}"/>
              </a:ext>
            </a:extLst>
          </p:cNvPr>
          <p:cNvSpPr txBox="1"/>
          <p:nvPr/>
        </p:nvSpPr>
        <p:spPr>
          <a:xfrm>
            <a:off x="679183" y="4860508"/>
            <a:ext cx="83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Dudas</a:t>
            </a:r>
            <a:endParaRPr lang="es-VE" dirty="0"/>
          </a:p>
        </p:txBody>
      </p:sp>
      <p:sp>
        <p:nvSpPr>
          <p:cNvPr id="235" name="CuadroTexto 234">
            <a:extLst>
              <a:ext uri="{FF2B5EF4-FFF2-40B4-BE49-F238E27FC236}">
                <a16:creationId xmlns:a16="http://schemas.microsoft.com/office/drawing/2014/main" id="{407E94DF-C85F-441E-9812-626B0E006690}"/>
              </a:ext>
            </a:extLst>
          </p:cNvPr>
          <p:cNvSpPr txBox="1"/>
          <p:nvPr/>
        </p:nvSpPr>
        <p:spPr>
          <a:xfrm>
            <a:off x="879641" y="2977321"/>
            <a:ext cx="1261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DOCENTE</a:t>
            </a:r>
            <a:endParaRPr lang="es-VE" dirty="0"/>
          </a:p>
        </p:txBody>
      </p:sp>
      <p:sp>
        <p:nvSpPr>
          <p:cNvPr id="236" name="Cilindro 235">
            <a:extLst>
              <a:ext uri="{FF2B5EF4-FFF2-40B4-BE49-F238E27FC236}">
                <a16:creationId xmlns:a16="http://schemas.microsoft.com/office/drawing/2014/main" id="{BDA65507-AD40-4FBD-BE26-A560A3816603}"/>
              </a:ext>
            </a:extLst>
          </p:cNvPr>
          <p:cNvSpPr/>
          <p:nvPr/>
        </p:nvSpPr>
        <p:spPr>
          <a:xfrm>
            <a:off x="10273054" y="1957236"/>
            <a:ext cx="1226288" cy="112888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Base de datos de notas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22619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4C58678D-E4BA-4066-8599-824222E73524}"/>
              </a:ext>
            </a:extLst>
          </p:cNvPr>
          <p:cNvSpPr/>
          <p:nvPr/>
        </p:nvSpPr>
        <p:spPr>
          <a:xfrm>
            <a:off x="3557648" y="689031"/>
            <a:ext cx="1918122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Recepción de notas</a:t>
            </a:r>
            <a:endParaRPr lang="es-VE" sz="12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D06DCF7-F8BA-4089-8469-E53BA0F1AF08}"/>
              </a:ext>
            </a:extLst>
          </p:cNvPr>
          <p:cNvSpPr/>
          <p:nvPr/>
        </p:nvSpPr>
        <p:spPr>
          <a:xfrm>
            <a:off x="3557648" y="1257783"/>
            <a:ext cx="1924632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Verificación de datos</a:t>
            </a:r>
            <a:endParaRPr lang="es-VE" sz="12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B448B81-1ACA-4761-945B-2D5C52EBB185}"/>
              </a:ext>
            </a:extLst>
          </p:cNvPr>
          <p:cNvSpPr/>
          <p:nvPr/>
        </p:nvSpPr>
        <p:spPr>
          <a:xfrm>
            <a:off x="3590101" y="3191944"/>
            <a:ext cx="1913111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Calculo de promedios</a:t>
            </a:r>
            <a:endParaRPr lang="es-VE" sz="120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65C8DC9-6C29-462B-A3A4-F4F7B3A0581D}"/>
              </a:ext>
            </a:extLst>
          </p:cNvPr>
          <p:cNvSpPr/>
          <p:nvPr/>
        </p:nvSpPr>
        <p:spPr>
          <a:xfrm>
            <a:off x="3601882" y="3760696"/>
            <a:ext cx="1882286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Generación de reportes</a:t>
            </a:r>
            <a:endParaRPr lang="es-VE" sz="120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23BB3A5-82EE-4A04-84E4-4557D87A5EEC}"/>
              </a:ext>
            </a:extLst>
          </p:cNvPr>
          <p:cNvSpPr/>
          <p:nvPr/>
        </p:nvSpPr>
        <p:spPr>
          <a:xfrm>
            <a:off x="3588212" y="4329448"/>
            <a:ext cx="1894068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Revisión y aprobación </a:t>
            </a:r>
            <a:endParaRPr lang="es-VE" sz="1200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8B7CBDC-1E52-4438-8F4B-AE5527A140F4}"/>
              </a:ext>
            </a:extLst>
          </p:cNvPr>
          <p:cNvSpPr/>
          <p:nvPr/>
        </p:nvSpPr>
        <p:spPr>
          <a:xfrm>
            <a:off x="3588212" y="4917257"/>
            <a:ext cx="1913111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Publicación</a:t>
            </a:r>
            <a:endParaRPr lang="es-VE" sz="12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5A30118-448C-48CF-A770-3DAB598B98CD}"/>
              </a:ext>
            </a:extLst>
          </p:cNvPr>
          <p:cNvSpPr/>
          <p:nvPr/>
        </p:nvSpPr>
        <p:spPr>
          <a:xfrm>
            <a:off x="3601882" y="5559931"/>
            <a:ext cx="1894067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Archivo</a:t>
            </a:r>
            <a:endParaRPr lang="es-VE" sz="12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FD1A994-8C31-46D0-9EF3-DC0F63283CE7}"/>
              </a:ext>
            </a:extLst>
          </p:cNvPr>
          <p:cNvSpPr/>
          <p:nvPr/>
        </p:nvSpPr>
        <p:spPr>
          <a:xfrm>
            <a:off x="3601882" y="2644926"/>
            <a:ext cx="1913111" cy="463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altLang="es-VE" sz="1200" b="1" dirty="0">
                <a:solidFill>
                  <a:schemeClr val="tx1"/>
                </a:solidFill>
                <a:latin typeface="Arial" panose="020B0604020202020204" pitchFamily="34" charset="0"/>
              </a:rPr>
              <a:t>Registro de notas</a:t>
            </a:r>
            <a:endParaRPr lang="es-VE" sz="1200" dirty="0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E5F6EB12-1810-4F55-B07C-63BCDAE1D4FD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4516709" y="1152065"/>
            <a:ext cx="3255" cy="105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70910F6F-1B43-4C15-84D9-EAF647AA685F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519964" y="1720817"/>
            <a:ext cx="11032" cy="114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EF55187A-3099-4B11-A3B2-27449F8E1FBB}"/>
              </a:ext>
            </a:extLst>
          </p:cNvPr>
          <p:cNvCxnSpPr>
            <a:stCxn id="7" idx="2"/>
            <a:endCxn id="8" idx="0"/>
          </p:cNvCxnSpPr>
          <p:nvPr/>
        </p:nvCxnSpPr>
        <p:spPr>
          <a:xfrm flipH="1">
            <a:off x="4543025" y="3654978"/>
            <a:ext cx="3632" cy="105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AB34E68-5355-473C-8A2D-67EAAAC0B5DE}"/>
              </a:ext>
            </a:extLst>
          </p:cNvPr>
          <p:cNvCxnSpPr/>
          <p:nvPr/>
        </p:nvCxnSpPr>
        <p:spPr>
          <a:xfrm>
            <a:off x="4535246" y="4261230"/>
            <a:ext cx="0" cy="68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636AE890-3B66-44DC-B77E-5684D1458C0F}"/>
              </a:ext>
            </a:extLst>
          </p:cNvPr>
          <p:cNvCxnSpPr/>
          <p:nvPr/>
        </p:nvCxnSpPr>
        <p:spPr>
          <a:xfrm>
            <a:off x="4535246" y="5442441"/>
            <a:ext cx="0" cy="99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mbo 18">
            <a:extLst>
              <a:ext uri="{FF2B5EF4-FFF2-40B4-BE49-F238E27FC236}">
                <a16:creationId xmlns:a16="http://schemas.microsoft.com/office/drawing/2014/main" id="{6470A039-0623-4AFC-8865-687828757757}"/>
              </a:ext>
            </a:extLst>
          </p:cNvPr>
          <p:cNvSpPr/>
          <p:nvPr/>
        </p:nvSpPr>
        <p:spPr>
          <a:xfrm>
            <a:off x="4227759" y="1835530"/>
            <a:ext cx="614974" cy="559757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3DEDE98-32FC-4A56-A673-BD7A737BF11E}"/>
              </a:ext>
            </a:extLst>
          </p:cNvPr>
          <p:cNvSpPr txBox="1"/>
          <p:nvPr/>
        </p:nvSpPr>
        <p:spPr>
          <a:xfrm>
            <a:off x="4773888" y="1778173"/>
            <a:ext cx="1088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VE"/>
            </a:defPPr>
            <a:lvl1pPr>
              <a:defRPr sz="1400"/>
            </a:lvl1pPr>
          </a:lstStyle>
          <a:p>
            <a:r>
              <a:rPr lang="es-MX" dirty="0"/>
              <a:t>Son validos</a:t>
            </a:r>
            <a:endParaRPr lang="es-VE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77748969-8E39-47D5-ACA6-90A01ED19612}"/>
              </a:ext>
            </a:extLst>
          </p:cNvPr>
          <p:cNvSpPr txBox="1"/>
          <p:nvPr/>
        </p:nvSpPr>
        <p:spPr>
          <a:xfrm>
            <a:off x="4558438" y="2303040"/>
            <a:ext cx="491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VE"/>
            </a:defPPr>
            <a:lvl1pPr>
              <a:defRPr sz="1400"/>
            </a:lvl1pPr>
          </a:lstStyle>
          <a:p>
            <a:r>
              <a:rPr lang="es-MX"/>
              <a:t>SI</a:t>
            </a:r>
            <a:endParaRPr lang="es-VE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B2B31523-C20C-449B-980F-F5F97C65C825}"/>
              </a:ext>
            </a:extLst>
          </p:cNvPr>
          <p:cNvSpPr txBox="1"/>
          <p:nvPr/>
        </p:nvSpPr>
        <p:spPr>
          <a:xfrm>
            <a:off x="2942557" y="4081771"/>
            <a:ext cx="481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VE"/>
            </a:defPPr>
            <a:lvl1pPr>
              <a:defRPr sz="1400"/>
            </a:lvl1pPr>
          </a:lstStyle>
          <a:p>
            <a:r>
              <a:rPr lang="es-MX" dirty="0"/>
              <a:t>No</a:t>
            </a:r>
            <a:endParaRPr lang="es-VE" dirty="0"/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EE376DC7-B225-4C5C-A6D2-68CFA59A313F}"/>
              </a:ext>
            </a:extLst>
          </p:cNvPr>
          <p:cNvCxnSpPr>
            <a:cxnSpLocks/>
          </p:cNvCxnSpPr>
          <p:nvPr/>
        </p:nvCxnSpPr>
        <p:spPr>
          <a:xfrm>
            <a:off x="4547148" y="2445640"/>
            <a:ext cx="1" cy="187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3B8A033B-479D-4A9E-A523-0C0486D2E98C}"/>
              </a:ext>
            </a:extLst>
          </p:cNvPr>
          <p:cNvCxnSpPr/>
          <p:nvPr/>
        </p:nvCxnSpPr>
        <p:spPr>
          <a:xfrm flipH="1">
            <a:off x="4537379" y="3107460"/>
            <a:ext cx="3632" cy="105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5D9AB7FE-57E7-450C-B1AA-61B41CA65D24}"/>
              </a:ext>
            </a:extLst>
          </p:cNvPr>
          <p:cNvSpPr/>
          <p:nvPr/>
        </p:nvSpPr>
        <p:spPr>
          <a:xfrm>
            <a:off x="7046794" y="426278"/>
            <a:ext cx="508783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/>
              <a:t>Etapas del Proceso</a:t>
            </a:r>
          </a:p>
          <a:p>
            <a:r>
              <a:rPr lang="es-MX" sz="1600" b="1" dirty="0"/>
              <a:t>Recepción de Notas: </a:t>
            </a:r>
            <a:r>
              <a:rPr lang="es-MX" sz="1600" dirty="0"/>
              <a:t>Los docentes envían las notas finales de cada evaluación (parciales, finales, etc.)? .  Las notas pueden enviarse en formato digital (</a:t>
            </a:r>
            <a:r>
              <a:rPr lang="es-MX" sz="1600" dirty="0" err="1"/>
              <a:t>excel</a:t>
            </a:r>
            <a:r>
              <a:rPr lang="es-MX" sz="1600" dirty="0"/>
              <a:t>, </a:t>
            </a:r>
            <a:r>
              <a:rPr lang="es-MX" sz="1600" dirty="0" err="1"/>
              <a:t>pdf</a:t>
            </a:r>
            <a:r>
              <a:rPr lang="es-MX" sz="1600" dirty="0"/>
              <a:t>) o físico (planillas).</a:t>
            </a:r>
          </a:p>
          <a:p>
            <a:r>
              <a:rPr lang="es-MX" sz="1600" b="1" dirty="0"/>
              <a:t>Verificación de Datos: </a:t>
            </a:r>
            <a:r>
              <a:rPr lang="es-MX" sz="1600" dirty="0"/>
              <a:t>Se verifica que las notas estén completas, sean legibles y coincidan con los registros de asistencia.</a:t>
            </a:r>
          </a:p>
          <a:p>
            <a:r>
              <a:rPr lang="es-MX" sz="1600" b="1" dirty="0"/>
              <a:t>Registro de notas: </a:t>
            </a:r>
            <a:r>
              <a:rPr lang="es-MX" sz="1600" dirty="0"/>
              <a:t>Un operador transcribe manualmente las notas en ????.</a:t>
            </a:r>
          </a:p>
          <a:p>
            <a:r>
              <a:rPr lang="es-MX" sz="1600" b="1" dirty="0"/>
              <a:t>Cálculo de Promedios: </a:t>
            </a:r>
            <a:r>
              <a:rPr lang="es-MX" sz="1600" dirty="0"/>
              <a:t>se calculan los promedios finales de cada estudiante, tomando en cuenta los pesos de cada evaluación o simplemente se cargan notas ?</a:t>
            </a:r>
          </a:p>
          <a:p>
            <a:r>
              <a:rPr lang="es-MX" sz="1600" b="1" dirty="0"/>
              <a:t>Generación de Reportes: ¿</a:t>
            </a:r>
            <a:r>
              <a:rPr lang="es-MX" sz="1600" dirty="0"/>
              <a:t>Se generan reportes de notas finales para cada estudiante, curso y grupo. ?</a:t>
            </a:r>
          </a:p>
          <a:p>
            <a:r>
              <a:rPr lang="es-MX" sz="1600" b="1" dirty="0"/>
              <a:t>Revisión y aprobación: </a:t>
            </a:r>
            <a:r>
              <a:rPr lang="es-MX" sz="1600" dirty="0"/>
              <a:t>Un supervisor revisa los reportes de notas para detectar posibles errores o inconsistencias. Una vez aprobados, los reportes se consideran oficiales. ?</a:t>
            </a:r>
          </a:p>
          <a:p>
            <a:r>
              <a:rPr lang="es-MX" sz="1600" b="1" dirty="0"/>
              <a:t>Publicación de notas: </a:t>
            </a:r>
            <a:r>
              <a:rPr lang="es-MX" sz="1600" dirty="0"/>
              <a:t>Las notas finales se publican o se notifican a los estudiantes por otros medios (correo electrónico, cartelera).</a:t>
            </a:r>
          </a:p>
          <a:p>
            <a:r>
              <a:rPr lang="es-MX" sz="1600" b="1" dirty="0"/>
              <a:t>Archivo: </a:t>
            </a:r>
            <a:r>
              <a:rPr lang="es-MX" sz="1600" dirty="0"/>
              <a:t>Se archivan las notas originales y los reportes generados para su consulta posterior. ?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67F07200-0C16-44EE-BDE6-730B615E45CE}"/>
              </a:ext>
            </a:extLst>
          </p:cNvPr>
          <p:cNvSpPr/>
          <p:nvPr/>
        </p:nvSpPr>
        <p:spPr>
          <a:xfrm>
            <a:off x="3388997" y="56946"/>
            <a:ext cx="2546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Roboto Slab" pitchFamily="34" charset="0"/>
                <a:ea typeface="Roboto Slab" pitchFamily="34" charset="-122"/>
              </a:rPr>
              <a:t>Proceso: </a:t>
            </a:r>
            <a:r>
              <a:rPr lang="es-MX" dirty="0"/>
              <a:t>Carga de notas</a:t>
            </a:r>
            <a:endParaRPr lang="es-VE" dirty="0"/>
          </a:p>
        </p:txBody>
      </p:sp>
      <p:pic>
        <p:nvPicPr>
          <p:cNvPr id="29" name="Marcador de contenido 4">
            <a:extLst>
              <a:ext uri="{FF2B5EF4-FFF2-40B4-BE49-F238E27FC236}">
                <a16:creationId xmlns:a16="http://schemas.microsoft.com/office/drawing/2014/main" id="{5E9BD6E6-2B97-4E76-B71A-40D33B98A3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37" y="148417"/>
            <a:ext cx="455423" cy="766628"/>
          </a:xfrm>
          <a:prstGeom prst="rect">
            <a:avLst/>
          </a:prstGeom>
        </p:spPr>
      </p:pic>
      <p:sp>
        <p:nvSpPr>
          <p:cNvPr id="30" name="CuadroTexto 29">
            <a:extLst>
              <a:ext uri="{FF2B5EF4-FFF2-40B4-BE49-F238E27FC236}">
                <a16:creationId xmlns:a16="http://schemas.microsoft.com/office/drawing/2014/main" id="{4B380EAE-4EC5-49D8-8222-D8402D98F6F4}"/>
              </a:ext>
            </a:extLst>
          </p:cNvPr>
          <p:cNvSpPr txBox="1"/>
          <p:nvPr/>
        </p:nvSpPr>
        <p:spPr>
          <a:xfrm>
            <a:off x="20847" y="790318"/>
            <a:ext cx="1409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rgbClr val="0070C0"/>
                </a:solidFill>
              </a:rPr>
              <a:t>Coordinador docente</a:t>
            </a:r>
            <a:endParaRPr lang="es-VE" dirty="0">
              <a:solidFill>
                <a:srgbClr val="0070C0"/>
              </a:solidFill>
            </a:endParaRPr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9E33426C-D4FA-413C-882D-C39B488A6EBA}"/>
              </a:ext>
            </a:extLst>
          </p:cNvPr>
          <p:cNvCxnSpPr>
            <a:cxnSpLocks/>
          </p:cNvCxnSpPr>
          <p:nvPr/>
        </p:nvCxnSpPr>
        <p:spPr>
          <a:xfrm flipV="1">
            <a:off x="1555221" y="920548"/>
            <a:ext cx="639029" cy="5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703D08A-CAE0-4D1D-9A32-AB72A6372232}"/>
              </a:ext>
            </a:extLst>
          </p:cNvPr>
          <p:cNvSpPr txBox="1"/>
          <p:nvPr/>
        </p:nvSpPr>
        <p:spPr>
          <a:xfrm>
            <a:off x="80856" y="1436649"/>
            <a:ext cx="192837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dirty="0"/>
              <a:t>Postgrado</a:t>
            </a:r>
          </a:p>
          <a:p>
            <a:pPr algn="r"/>
            <a:r>
              <a:rPr lang="es-MX" sz="1400" dirty="0"/>
              <a:t>Sede</a:t>
            </a:r>
          </a:p>
          <a:p>
            <a:pPr algn="r"/>
            <a:r>
              <a:rPr lang="es-VE" sz="1400" dirty="0"/>
              <a:t>Asignatura</a:t>
            </a:r>
          </a:p>
          <a:p>
            <a:pPr algn="r"/>
            <a:r>
              <a:rPr lang="es-MX" sz="1400" dirty="0"/>
              <a:t>Datos del profesor</a:t>
            </a:r>
            <a:endParaRPr lang="es-VE" sz="1400" dirty="0"/>
          </a:p>
          <a:p>
            <a:pPr algn="r"/>
            <a:r>
              <a:rPr lang="es-VE" sz="1400" dirty="0"/>
              <a:t>Lista de estudiantes Cada uno con sus notas</a:t>
            </a:r>
          </a:p>
          <a:p>
            <a:pPr algn="r"/>
            <a:r>
              <a:rPr lang="es-VE" sz="1400" dirty="0"/>
              <a:t>Fecha</a:t>
            </a:r>
            <a:endParaRPr lang="es-MX" sz="1400" dirty="0"/>
          </a:p>
        </p:txBody>
      </p:sp>
      <p:sp>
        <p:nvSpPr>
          <p:cNvPr id="36" name="Cilindro 35">
            <a:extLst>
              <a:ext uri="{FF2B5EF4-FFF2-40B4-BE49-F238E27FC236}">
                <a16:creationId xmlns:a16="http://schemas.microsoft.com/office/drawing/2014/main" id="{9FA4FD52-1045-4DF2-9ECE-80E65FF12C4C}"/>
              </a:ext>
            </a:extLst>
          </p:cNvPr>
          <p:cNvSpPr/>
          <p:nvPr/>
        </p:nvSpPr>
        <p:spPr>
          <a:xfrm>
            <a:off x="6143332" y="2368021"/>
            <a:ext cx="884461" cy="1016844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Base de datos de notas</a:t>
            </a:r>
            <a:endParaRPr lang="es-VE" sz="1200" dirty="0"/>
          </a:p>
        </p:txBody>
      </p:sp>
      <p:cxnSp>
        <p:nvCxnSpPr>
          <p:cNvPr id="38" name="Conector: angular 37">
            <a:extLst>
              <a:ext uri="{FF2B5EF4-FFF2-40B4-BE49-F238E27FC236}">
                <a16:creationId xmlns:a16="http://schemas.microsoft.com/office/drawing/2014/main" id="{D51A49F9-D71E-4330-8A38-910C22724E03}"/>
              </a:ext>
            </a:extLst>
          </p:cNvPr>
          <p:cNvCxnSpPr>
            <a:cxnSpLocks/>
            <a:stCxn id="12" idx="3"/>
            <a:endCxn id="36" idx="2"/>
          </p:cNvCxnSpPr>
          <p:nvPr/>
        </p:nvCxnSpPr>
        <p:spPr>
          <a:xfrm>
            <a:off x="5514993" y="2876443"/>
            <a:ext cx="628339" cy="12700"/>
          </a:xfrm>
          <a:prstGeom prst="bentConnector3">
            <a:avLst>
              <a:gd name="adj1" fmla="val 6437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>
            <a:extLst>
              <a:ext uri="{FF2B5EF4-FFF2-40B4-BE49-F238E27FC236}">
                <a16:creationId xmlns:a16="http://schemas.microsoft.com/office/drawing/2014/main" id="{167678CA-88C9-4069-9FDB-C4B8EFF49A96}"/>
              </a:ext>
            </a:extLst>
          </p:cNvPr>
          <p:cNvSpPr/>
          <p:nvPr/>
        </p:nvSpPr>
        <p:spPr>
          <a:xfrm>
            <a:off x="4278429" y="6168969"/>
            <a:ext cx="564304" cy="355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/>
              <a:t>Fin</a:t>
            </a:r>
            <a:endParaRPr lang="es-VE" sz="1000" dirty="0"/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C0A6FF8A-A7F8-4041-BF6D-5BCE006198EA}"/>
              </a:ext>
            </a:extLst>
          </p:cNvPr>
          <p:cNvCxnSpPr>
            <a:stCxn id="11" idx="2"/>
            <a:endCxn id="43" idx="0"/>
          </p:cNvCxnSpPr>
          <p:nvPr/>
        </p:nvCxnSpPr>
        <p:spPr>
          <a:xfrm>
            <a:off x="4548916" y="6022965"/>
            <a:ext cx="11665" cy="146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ipse 45">
            <a:extLst>
              <a:ext uri="{FF2B5EF4-FFF2-40B4-BE49-F238E27FC236}">
                <a16:creationId xmlns:a16="http://schemas.microsoft.com/office/drawing/2014/main" id="{D38B28D3-B4B0-468C-872D-0B3F162A1849}"/>
              </a:ext>
            </a:extLst>
          </p:cNvPr>
          <p:cNvSpPr/>
          <p:nvPr/>
        </p:nvSpPr>
        <p:spPr>
          <a:xfrm>
            <a:off x="2276334" y="720328"/>
            <a:ext cx="1095239" cy="3786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Inicio</a:t>
            </a:r>
            <a:endParaRPr lang="es-VE" dirty="0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62D5C9FE-72F8-4692-8E59-FF0BB8173861}"/>
              </a:ext>
            </a:extLst>
          </p:cNvPr>
          <p:cNvSpPr/>
          <p:nvPr/>
        </p:nvSpPr>
        <p:spPr>
          <a:xfrm>
            <a:off x="2082220" y="0"/>
            <a:ext cx="3853628" cy="66335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BD6861EF-5D4A-4B65-AAEE-C23CA7601D7B}"/>
              </a:ext>
            </a:extLst>
          </p:cNvPr>
          <p:cNvCxnSpPr>
            <a:stCxn id="46" idx="6"/>
            <a:endCxn id="5" idx="1"/>
          </p:cNvCxnSpPr>
          <p:nvPr/>
        </p:nvCxnSpPr>
        <p:spPr>
          <a:xfrm>
            <a:off x="3371573" y="909671"/>
            <a:ext cx="186075" cy="10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mbo 55">
            <a:extLst>
              <a:ext uri="{FF2B5EF4-FFF2-40B4-BE49-F238E27FC236}">
                <a16:creationId xmlns:a16="http://schemas.microsoft.com/office/drawing/2014/main" id="{A2DABC23-BD86-48FD-8278-06004A3ABD48}"/>
              </a:ext>
            </a:extLst>
          </p:cNvPr>
          <p:cNvSpPr/>
          <p:nvPr/>
        </p:nvSpPr>
        <p:spPr>
          <a:xfrm>
            <a:off x="2461660" y="4387469"/>
            <a:ext cx="927337" cy="378685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cxnSp>
        <p:nvCxnSpPr>
          <p:cNvPr id="58" name="Conector: angular 57">
            <a:extLst>
              <a:ext uri="{FF2B5EF4-FFF2-40B4-BE49-F238E27FC236}">
                <a16:creationId xmlns:a16="http://schemas.microsoft.com/office/drawing/2014/main" id="{4F5CE04D-D6A7-4F3C-9758-4759099AD4CF}"/>
              </a:ext>
            </a:extLst>
          </p:cNvPr>
          <p:cNvCxnSpPr>
            <a:cxnSpLocks/>
            <a:stCxn id="9" idx="1"/>
            <a:endCxn id="56" idx="3"/>
          </p:cNvCxnSpPr>
          <p:nvPr/>
        </p:nvCxnSpPr>
        <p:spPr>
          <a:xfrm rot="10800000" flipV="1">
            <a:off x="3388998" y="4560964"/>
            <a:ext cx="199215" cy="1584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: angular 59">
            <a:extLst>
              <a:ext uri="{FF2B5EF4-FFF2-40B4-BE49-F238E27FC236}">
                <a16:creationId xmlns:a16="http://schemas.microsoft.com/office/drawing/2014/main" id="{C38EA954-1037-47DE-9A46-AFF62DE83161}"/>
              </a:ext>
            </a:extLst>
          </p:cNvPr>
          <p:cNvCxnSpPr>
            <a:endCxn id="12" idx="1"/>
          </p:cNvCxnSpPr>
          <p:nvPr/>
        </p:nvCxnSpPr>
        <p:spPr>
          <a:xfrm rot="5400000" flipH="1" flipV="1">
            <a:off x="2549197" y="3260378"/>
            <a:ext cx="1436619" cy="6687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: angular 61">
            <a:extLst>
              <a:ext uri="{FF2B5EF4-FFF2-40B4-BE49-F238E27FC236}">
                <a16:creationId xmlns:a16="http://schemas.microsoft.com/office/drawing/2014/main" id="{940ED7DD-DB72-4C48-B208-0ECED133E233}"/>
              </a:ext>
            </a:extLst>
          </p:cNvPr>
          <p:cNvCxnSpPr>
            <a:stCxn id="56" idx="2"/>
            <a:endCxn id="10" idx="1"/>
          </p:cNvCxnSpPr>
          <p:nvPr/>
        </p:nvCxnSpPr>
        <p:spPr>
          <a:xfrm rot="16200000" flipH="1">
            <a:off x="3065460" y="4626022"/>
            <a:ext cx="382620" cy="6628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uadroTexto 62">
            <a:extLst>
              <a:ext uri="{FF2B5EF4-FFF2-40B4-BE49-F238E27FC236}">
                <a16:creationId xmlns:a16="http://schemas.microsoft.com/office/drawing/2014/main" id="{F5A5A3A6-5358-4ABE-ACA1-4261793AF507}"/>
              </a:ext>
            </a:extLst>
          </p:cNvPr>
          <p:cNvSpPr txBox="1"/>
          <p:nvPr/>
        </p:nvSpPr>
        <p:spPr>
          <a:xfrm>
            <a:off x="2590156" y="4754868"/>
            <a:ext cx="352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VE"/>
            </a:defPPr>
            <a:lvl1pPr>
              <a:defRPr sz="1400"/>
            </a:lvl1pPr>
          </a:lstStyle>
          <a:p>
            <a:r>
              <a:rPr lang="es-MX" dirty="0"/>
              <a:t>Si</a:t>
            </a:r>
            <a:endParaRPr lang="es-VE" dirty="0"/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9F964670-D348-4DE7-90D5-5C41FD9A0D6A}"/>
              </a:ext>
            </a:extLst>
          </p:cNvPr>
          <p:cNvSpPr txBox="1"/>
          <p:nvPr/>
        </p:nvSpPr>
        <p:spPr>
          <a:xfrm>
            <a:off x="2417281" y="4431065"/>
            <a:ext cx="971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VE"/>
            </a:defPPr>
            <a:lvl1pPr>
              <a:defRPr sz="1400"/>
            </a:lvl1pPr>
          </a:lstStyle>
          <a:p>
            <a:r>
              <a:rPr lang="es-MX" dirty="0"/>
              <a:t>Aprobadas</a:t>
            </a:r>
            <a:endParaRPr lang="es-VE" dirty="0"/>
          </a:p>
        </p:txBody>
      </p:sp>
      <p:cxnSp>
        <p:nvCxnSpPr>
          <p:cNvPr id="3" name="Conector: angular 2">
            <a:extLst>
              <a:ext uri="{FF2B5EF4-FFF2-40B4-BE49-F238E27FC236}">
                <a16:creationId xmlns:a16="http://schemas.microsoft.com/office/drawing/2014/main" id="{419B0FE9-37DC-4047-B4A6-DB210D461E29}"/>
              </a:ext>
            </a:extLst>
          </p:cNvPr>
          <p:cNvCxnSpPr>
            <a:stCxn id="19" idx="1"/>
          </p:cNvCxnSpPr>
          <p:nvPr/>
        </p:nvCxnSpPr>
        <p:spPr>
          <a:xfrm rot="10800000">
            <a:off x="1555221" y="1257783"/>
            <a:ext cx="2672538" cy="857626"/>
          </a:xfrm>
          <a:prstGeom prst="bentConnector3">
            <a:avLst>
              <a:gd name="adj1" fmla="val 731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>
            <a:extLst>
              <a:ext uri="{FF2B5EF4-FFF2-40B4-BE49-F238E27FC236}">
                <a16:creationId xmlns:a16="http://schemas.microsoft.com/office/drawing/2014/main" id="{CE6F941F-11E5-4A34-BBE5-934BA1D2EC90}"/>
              </a:ext>
            </a:extLst>
          </p:cNvPr>
          <p:cNvSpPr txBox="1"/>
          <p:nvPr/>
        </p:nvSpPr>
        <p:spPr>
          <a:xfrm>
            <a:off x="3955199" y="1807632"/>
            <a:ext cx="491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VE"/>
            </a:defPPr>
            <a:lvl1pPr>
              <a:defRPr sz="1400"/>
            </a:lvl1pPr>
          </a:lstStyle>
          <a:p>
            <a:r>
              <a:rPr lang="es-MX" dirty="0"/>
              <a:t>NO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5393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367</Words>
  <Application>Microsoft Office PowerPoint</Application>
  <PresentationFormat>Panorámica</PresentationFormat>
  <Paragraphs>57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 Slab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Urbina</dc:creator>
  <cp:lastModifiedBy>Nancy Urbina</cp:lastModifiedBy>
  <cp:revision>46</cp:revision>
  <cp:lastPrinted>2025-01-23T18:26:17Z</cp:lastPrinted>
  <dcterms:created xsi:type="dcterms:W3CDTF">2025-01-22T17:00:29Z</dcterms:created>
  <dcterms:modified xsi:type="dcterms:W3CDTF">2025-01-27T16:46:58Z</dcterms:modified>
</cp:coreProperties>
</file>