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1" r:id="rId2"/>
    <p:sldId id="262" r:id="rId3"/>
  </p:sldIdLst>
  <p:sldSz cx="12192000" cy="6858000"/>
  <p:notesSz cx="6797675" cy="9928225"/>
  <p:defaultTextStyle>
    <a:defPPr>
      <a:defRPr lang="es-V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368" autoAdjust="0"/>
    <p:restoredTop sz="78276" autoAdjust="0"/>
  </p:normalViewPr>
  <p:slideViewPr>
    <p:cSldViewPr snapToGrid="0">
      <p:cViewPr varScale="1">
        <p:scale>
          <a:sx n="85" d="100"/>
          <a:sy n="85" d="100"/>
        </p:scale>
        <p:origin x="154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VE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22C529-9928-46AC-B8B6-E501F4ECC651}" type="datetimeFigureOut">
              <a:rPr lang="es-VE" smtClean="0"/>
              <a:t>24/1/2025</a:t>
            </a:fld>
            <a:endParaRPr lang="es-VE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VE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V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8B1EF3-5424-40CE-AE3E-8DA7FC1837E9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0691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b="1" dirty="0"/>
              <a:t>Usuario: Persona externa al proceso pero que interactúa de alguna manera con el mismo </a:t>
            </a:r>
          </a:p>
          <a:p>
            <a:r>
              <a:rPr lang="es-MX" b="1" dirty="0"/>
              <a:t>Entiendo que éstos usuarios, dependiendo del rol que ejecutan pueden ser:</a:t>
            </a:r>
          </a:p>
          <a:p>
            <a:r>
              <a:rPr lang="es-MX" b="1" dirty="0"/>
              <a:t>Personal de salud: </a:t>
            </a:r>
            <a:r>
              <a:rPr lang="es-MX" dirty="0"/>
              <a:t>Representa  a cualquier persona que pueda solicitar información sobre un Postgrado, Especialización, Maestría , Doctorado; o incluso  solicitar información para el ingreso a un Postgrado, Especialización, Maestría , Doctorado en la Facultad de Medicina de la UCV</a:t>
            </a:r>
          </a:p>
          <a:p>
            <a:r>
              <a:rPr lang="es-MX" b="1" dirty="0"/>
              <a:t>Estudiante: </a:t>
            </a:r>
            <a:r>
              <a:rPr lang="es-MX" dirty="0"/>
              <a:t>Representa a un personal de salud inscrito en un Postgrado, Especialización, Maestría , Doctorado;</a:t>
            </a:r>
          </a:p>
          <a:p>
            <a:r>
              <a:rPr lang="es-MX" b="1" dirty="0"/>
              <a:t>Docente: </a:t>
            </a:r>
            <a:r>
              <a:rPr lang="es-MX" dirty="0"/>
              <a:t>Representa a un profesor adscrito a un  postgrado, hospital , sede hospitalaria</a:t>
            </a:r>
          </a:p>
          <a:p>
            <a:r>
              <a:rPr lang="es-MX" b="1" dirty="0"/>
              <a:t>Egresado: </a:t>
            </a:r>
            <a:r>
              <a:rPr lang="es-MX" dirty="0"/>
              <a:t>Representa a un profesional de la salud que finalizó un Postgrado, Especialización, Maestría , Doctorado en la Facultad de Medicina de la UCV</a:t>
            </a:r>
          </a:p>
          <a:p>
            <a:endParaRPr lang="es-MX" dirty="0"/>
          </a:p>
          <a:p>
            <a:r>
              <a:rPr lang="es-MX" dirty="0"/>
              <a:t>Nota: Cualquier persona puede solicitar información y esta representado por el personal de salud</a:t>
            </a:r>
            <a:r>
              <a:rPr lang="es-VE" dirty="0"/>
              <a:t>. La secretaria, rectorado, mensajero entregan solicitudes  y/o documentos en nombre de un docente</a:t>
            </a:r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8B1EF3-5424-40CE-AE3E-8DA7FC1837E9}" type="slidenum">
              <a:rPr lang="es-VE" smtClean="0"/>
              <a:t>1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9409790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VE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SOLICITUD DE CONSTANCIAS ( Es el mismo procedimiento para docentes y estudiantes?</a:t>
            </a:r>
            <a:endParaRPr kumimoji="0" lang="es-VE" altLang="es-VE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VE" altLang="es-VE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Recepción de solicitudes:</a:t>
            </a:r>
            <a:r>
              <a:rPr kumimoji="0" lang="es-VE" altLang="es-VE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Se reciben planillas y documentos, se registra en hoja de cálculo y se imprime.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VE" altLang="es-VE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Entrega a personal de constancias:</a:t>
            </a:r>
            <a:r>
              <a:rPr kumimoji="0" lang="es-VE" altLang="es-VE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Se entrega copia de registro y paquete de solicitudes.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VE" altLang="es-VE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Elaboración de constancias:</a:t>
            </a:r>
            <a:r>
              <a:rPr kumimoji="0" lang="es-VE" altLang="es-VE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Personal elabora constancias y las envía al solicitante.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VE" altLang="es-VE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Recepción de constancias impresas:</a:t>
            </a:r>
            <a:r>
              <a:rPr kumimoji="0" lang="es-VE" altLang="es-VE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Se recibe constancia impresa y se une a la solicitud.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VE" altLang="es-VE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Revisión y firma:</a:t>
            </a:r>
            <a:r>
              <a:rPr kumimoji="0" lang="es-VE" altLang="es-VE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Se envía a jefe de personal, luego a coordinador y decano para firma y sello.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VE" altLang="es-VE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Devolución a recepción:</a:t>
            </a:r>
            <a:r>
              <a:rPr kumimoji="0" lang="es-VE" altLang="es-VE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Jefe de personal devuelve constancias firmadas a recepción.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VE" altLang="es-VE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Archivo y actualización:</a:t>
            </a:r>
            <a:r>
              <a:rPr kumimoji="0" lang="es-VE" altLang="es-VE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Se archiva por especialidad y se actualiza registro.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VE" altLang="es-VE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Retiro por estudiante:</a:t>
            </a:r>
            <a:r>
              <a:rPr kumimoji="0" lang="es-VE" altLang="es-VE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Estudiante retira constancia. </a:t>
            </a:r>
          </a:p>
          <a:p>
            <a:endParaRPr lang="es-MX" dirty="0"/>
          </a:p>
          <a:p>
            <a:r>
              <a:rPr lang="es-MX" b="1" dirty="0"/>
              <a:t>SOLICITUD DE CARTAS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b="1" dirty="0"/>
              <a:t>Recepción y Registro Inicial:</a:t>
            </a:r>
            <a:endParaRPr lang="es-MX" dirty="0"/>
          </a:p>
          <a:p>
            <a:pPr lvl="1"/>
            <a:r>
              <a:rPr lang="es-MX" dirty="0"/>
              <a:t>Se captura la información de la solicitud en un sistema o registro. </a:t>
            </a:r>
          </a:p>
          <a:p>
            <a:pPr lvl="1"/>
            <a:r>
              <a:rPr lang="es-MX" dirty="0"/>
              <a:t>Se genera una copia física de la solicitud para su seguimiento.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b="1" dirty="0"/>
              <a:t>Revisión y Aprobación:</a:t>
            </a:r>
            <a:endParaRPr lang="es-MX" dirty="0"/>
          </a:p>
          <a:p>
            <a:pPr lvl="1"/>
            <a:r>
              <a:rPr lang="es-MX" dirty="0"/>
              <a:t>El coordinador revisa la solicitud y verifica que cumpla con los requisitos.</a:t>
            </a:r>
          </a:p>
          <a:p>
            <a:pPr lvl="1"/>
            <a:r>
              <a:rPr lang="es-MX" dirty="0"/>
              <a:t>Se presenta la solicitud ante un comité o consejo para su análisis y aprobación.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b="1" dirty="0"/>
              <a:t>Distribución y Asignación:</a:t>
            </a:r>
            <a:endParaRPr lang="es-MX" dirty="0"/>
          </a:p>
          <a:p>
            <a:pPr lvl="1"/>
            <a:r>
              <a:rPr lang="es-MX" b="1" dirty="0"/>
              <a:t>Distribución al Personal Pertinente:</a:t>
            </a:r>
            <a:r>
              <a:rPr lang="es-MX" dirty="0"/>
              <a:t> El jefe de personal asigna la solicitud al departamento o persona encargada de procesarla.</a:t>
            </a:r>
          </a:p>
          <a:p>
            <a:pPr lvl="1"/>
            <a:r>
              <a:rPr lang="es-MX" b="1" dirty="0"/>
              <a:t>Asignación de Tareas:</a:t>
            </a:r>
            <a:r>
              <a:rPr lang="es-MX" dirty="0"/>
              <a:t> Se definen las acciones específicas que cada persona debe realizar para atender la solicitud.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b="1" dirty="0"/>
              <a:t>Elaboración y Respuesta:</a:t>
            </a:r>
            <a:endParaRPr lang="es-MX" dirty="0"/>
          </a:p>
          <a:p>
            <a:pPr lvl="1"/>
            <a:r>
              <a:rPr lang="es-MX" b="1" dirty="0"/>
              <a:t>Redacción de la Carta:</a:t>
            </a:r>
            <a:r>
              <a:rPr lang="es-MX" dirty="0"/>
              <a:t> Se elabora la carta con la información requerida.</a:t>
            </a:r>
          </a:p>
          <a:p>
            <a:pPr lvl="1"/>
            <a:r>
              <a:rPr lang="es-MX" b="1" dirty="0"/>
              <a:t>Revisión y Aprobación:</a:t>
            </a:r>
            <a:r>
              <a:rPr lang="es-MX" dirty="0"/>
              <a:t> Se revisa la carta para asegurar su calidad y precisión.</a:t>
            </a:r>
          </a:p>
          <a:p>
            <a:pPr lvl="1"/>
            <a:r>
              <a:rPr lang="es-MX" b="1" dirty="0"/>
              <a:t>Registro de la Respuesta:</a:t>
            </a:r>
            <a:r>
              <a:rPr lang="es-MX" dirty="0"/>
              <a:t> Se documenta la respuesta proporcionada al solicitante.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b="1" dirty="0"/>
              <a:t>Entrega y Cierre:</a:t>
            </a:r>
            <a:endParaRPr lang="es-MX" dirty="0"/>
          </a:p>
          <a:p>
            <a:pPr lvl="1"/>
            <a:r>
              <a:rPr lang="es-MX" b="1" dirty="0"/>
              <a:t>Entrega de la Carta:</a:t>
            </a:r>
            <a:r>
              <a:rPr lang="es-MX" dirty="0"/>
              <a:t> Se entrega la carta al solicitante o se envía por los medios indicados.</a:t>
            </a:r>
          </a:p>
          <a:p>
            <a:pPr lvl="1"/>
            <a:r>
              <a:rPr lang="es-MX" b="1" dirty="0"/>
              <a:t>Archivo:</a:t>
            </a:r>
            <a:r>
              <a:rPr lang="es-MX" dirty="0"/>
              <a:t> Se archiva la solicitud y la respuesta correspondiente para futuras referencias.</a:t>
            </a:r>
          </a:p>
          <a:p>
            <a:endParaRPr lang="es-V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8B1EF3-5424-40CE-AE3E-8DA7FC1837E9}" type="slidenum">
              <a:rPr lang="es-VE" smtClean="0"/>
              <a:t>2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8895567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D1FCCA-C2E2-44CC-B981-EBA9995207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1C2BDC3-A4D3-44E0-A304-3621CEE8A3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V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800CCA3-0919-4D16-802C-158911261B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B25F6-2B73-47D7-9C51-F3577DBBDF17}" type="datetimeFigureOut">
              <a:rPr lang="es-VE" smtClean="0"/>
              <a:t>24/1/2025</a:t>
            </a:fld>
            <a:endParaRPr lang="es-V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0419B09-3A35-467B-9B05-22562DCB1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B7938A7-01E9-44A7-9DA5-CFF4FE1C7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C35BA-6023-4C59-8F0C-9FD165734A71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929498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7EB835-0AE8-419E-83E1-760EE667E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FFEA7AF-6E5C-4DDA-8FF9-977EB61D8D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8D58A59-8F1E-44AE-B92D-8E231F659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B25F6-2B73-47D7-9C51-F3577DBBDF17}" type="datetimeFigureOut">
              <a:rPr lang="es-VE" smtClean="0"/>
              <a:t>24/1/2025</a:t>
            </a:fld>
            <a:endParaRPr lang="es-V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779EE42-2E2D-4500-A8E8-14FF68A6A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A0BD567-3560-43D3-A384-F4C973AF0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C35BA-6023-4C59-8F0C-9FD165734A71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277028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4332E45-5171-4849-A76E-F4E43F956D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3FC9E4E-011D-4611-9E1B-907A22FE21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B65A9C2-2B0D-4150-B122-3BC8B0D87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B25F6-2B73-47D7-9C51-F3577DBBDF17}" type="datetimeFigureOut">
              <a:rPr lang="es-VE" smtClean="0"/>
              <a:t>24/1/2025</a:t>
            </a:fld>
            <a:endParaRPr lang="es-V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5942B65-C1A2-4C5E-8ACE-F24810F31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0C1FD87-70B0-47E0-9CA0-0F72CBEFD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C35BA-6023-4C59-8F0C-9FD165734A71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227715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8DC40D-DD7D-4EC0-A33D-9CB5D0728C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74D2EA4-B4E8-4A88-92DB-00B24FB399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6700821-FB5D-4733-AC4D-331BABF2E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B25F6-2B73-47D7-9C51-F3577DBBDF17}" type="datetimeFigureOut">
              <a:rPr lang="es-VE" smtClean="0"/>
              <a:t>24/1/2025</a:t>
            </a:fld>
            <a:endParaRPr lang="es-V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FE81ED-D52E-460B-BD57-89F0287C1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DFF2B25-F503-4BE8-935B-D796F602D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C35BA-6023-4C59-8F0C-9FD165734A71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116402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E37844-A91A-4C86-A05B-40E18C5ABF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0894656-AC22-4BDB-B7EA-C21D422E8A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A2BC21F-C81C-4EEB-9C22-D303929324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B25F6-2B73-47D7-9C51-F3577DBBDF17}" type="datetimeFigureOut">
              <a:rPr lang="es-VE" smtClean="0"/>
              <a:t>24/1/2025</a:t>
            </a:fld>
            <a:endParaRPr lang="es-V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E94D2CC-4694-471A-B714-2A08A847B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7BECD77-6D6E-4C41-A973-8709787E1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C35BA-6023-4C59-8F0C-9FD165734A71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606128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6FECA9-4372-403D-81A5-5490EA8971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6A16624-AAA7-41E8-83A5-3DAD11EC54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6CEFE64-9238-4581-8737-5C419981ED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4A0CD99-B211-446B-8145-BA9714A4D1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B25F6-2B73-47D7-9C51-F3577DBBDF17}" type="datetimeFigureOut">
              <a:rPr lang="es-VE" smtClean="0"/>
              <a:t>24/1/2025</a:t>
            </a:fld>
            <a:endParaRPr lang="es-V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B0397E4-9A3B-44ED-A69D-EA21906B7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A2CC88E-12EA-4711-8C78-D72A7AE9B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C35BA-6023-4C59-8F0C-9FD165734A71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707096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5E8979-4C58-4FB9-888D-6C226D6D5A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F740554-208C-4B50-B66E-1EAF5EC4F6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485B70D-C8C7-49A4-ABA1-C88D3DFC97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AA9B1C6-4C91-4523-93CE-CC14872C5A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6F1D7A1-7EC2-45C6-B78E-12141A1A87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53FD70F-46F6-434E-BDBD-3DC1BDE5D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B25F6-2B73-47D7-9C51-F3577DBBDF17}" type="datetimeFigureOut">
              <a:rPr lang="es-VE" smtClean="0"/>
              <a:t>24/1/2025</a:t>
            </a:fld>
            <a:endParaRPr lang="es-VE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05776AA-A2FC-40B4-B9B8-7C247D1BC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7A21B3F-5659-44C8-8062-8EAEB8FBF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C35BA-6023-4C59-8F0C-9FD165734A71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391546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D89068-CE72-487B-BBEA-06E3B8C62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920B743-5BB7-4817-A23A-E7DB4FD46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B25F6-2B73-47D7-9C51-F3577DBBDF17}" type="datetimeFigureOut">
              <a:rPr lang="es-VE" smtClean="0"/>
              <a:t>24/1/2025</a:t>
            </a:fld>
            <a:endParaRPr lang="es-VE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F14685E-20D0-4100-BA32-53DAE87E2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2385C5F-FE40-427A-ADCF-F43C3EA67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C35BA-6023-4C59-8F0C-9FD165734A71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187029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83A1BB5-FA1F-4254-B513-4CDFBC25B0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B25F6-2B73-47D7-9C51-F3577DBBDF17}" type="datetimeFigureOut">
              <a:rPr lang="es-VE" smtClean="0"/>
              <a:t>24/1/2025</a:t>
            </a:fld>
            <a:endParaRPr lang="es-VE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8ACA543-F770-4F47-8902-D0DEA94D91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510788D-71FC-4748-9C5D-3974B2935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C35BA-6023-4C59-8F0C-9FD165734A71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579528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A28D61-3313-4F3D-8411-B896566BBE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C597EE1-1330-4308-84A0-5059FBF0CD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EC96443-4CD7-4A54-BE1F-F50EFE9856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13BB7C8-CC77-4F4B-9A2F-7BA588A720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B25F6-2B73-47D7-9C51-F3577DBBDF17}" type="datetimeFigureOut">
              <a:rPr lang="es-VE" smtClean="0"/>
              <a:t>24/1/2025</a:t>
            </a:fld>
            <a:endParaRPr lang="es-V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B8C7971-712E-4436-BFE5-2D2FB61BA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D66AE85-4F7F-4AD5-970A-DB72B230B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C35BA-6023-4C59-8F0C-9FD165734A71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637218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77DFA1-F114-4FDC-84A7-C1777CC24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9F40D8A-2300-4B13-AD03-06ED59CA91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V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0C60EE0-F60D-4596-A8DD-6E1FE0878A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DD1A5FE-43C3-4CAF-845F-B369F631D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B25F6-2B73-47D7-9C51-F3577DBBDF17}" type="datetimeFigureOut">
              <a:rPr lang="es-VE" smtClean="0"/>
              <a:t>24/1/2025</a:t>
            </a:fld>
            <a:endParaRPr lang="es-V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7813F43-8AC3-48F5-88B6-01AD96102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A5B0C83-FCBD-4684-A553-ADD7BE33E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C35BA-6023-4C59-8F0C-9FD165734A71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71425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F8DFACA-6D77-4289-8D79-32F7BE8E77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0546F74-4776-41E7-83C9-651DD5012B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661229F-F22D-4B74-97C9-8EA5863A53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B25F6-2B73-47D7-9C51-F3577DBBDF17}" type="datetimeFigureOut">
              <a:rPr lang="es-VE" smtClean="0"/>
              <a:t>24/1/2025</a:t>
            </a:fld>
            <a:endParaRPr lang="es-V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0A002EE-4E31-4FAE-8EAA-AAEB4E18FE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V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2B3CE10-9227-4083-B8A3-6ED5B916ED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6C35BA-6023-4C59-8F0C-9FD165734A71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903070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V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0F5F8C02-CC0F-4869-A962-B1ECEC253212}"/>
              </a:ext>
            </a:extLst>
          </p:cNvPr>
          <p:cNvSpPr/>
          <p:nvPr/>
        </p:nvSpPr>
        <p:spPr>
          <a:xfrm>
            <a:off x="6617670" y="2954167"/>
            <a:ext cx="2663722" cy="73301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VE" altLang="es-VE" sz="1600" b="1" dirty="0">
                <a:solidFill>
                  <a:schemeClr val="tx1"/>
                </a:solidFill>
                <a:latin typeface="Arial" panose="020B0604020202020204" pitchFamily="34" charset="0"/>
              </a:rPr>
              <a:t>Recepción y procesamiento de solicitudes</a:t>
            </a:r>
            <a:endParaRPr lang="es-VE" sz="1600" dirty="0"/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0889AFDC-A40E-403B-A757-0C58CF96D0B6}"/>
              </a:ext>
            </a:extLst>
          </p:cNvPr>
          <p:cNvSpPr/>
          <p:nvPr/>
        </p:nvSpPr>
        <p:spPr>
          <a:xfrm>
            <a:off x="271031" y="56286"/>
            <a:ext cx="11318457" cy="2104807"/>
          </a:xfrm>
          <a:prstGeom prst="rect">
            <a:avLst/>
          </a:prstGeom>
          <a:noFill/>
          <a:ln/>
        </p:spPr>
        <p:txBody>
          <a:bodyPr wrap="square" lIns="0" tIns="0" rIns="0" bIns="0" rtlCol="0" anchor="t">
            <a:spAutoFit/>
          </a:bodyPr>
          <a:lstStyle/>
          <a:p>
            <a:r>
              <a:rPr lang="es-MX" sz="4450" dirty="0">
                <a:solidFill>
                  <a:schemeClr val="tx1">
                    <a:lumMod val="75000"/>
                    <a:lumOff val="25000"/>
                  </a:schemeClr>
                </a:solidFill>
                <a:latin typeface="Roboto Slab" pitchFamily="34" charset="0"/>
                <a:ea typeface="Roboto Slab" pitchFamily="34" charset="-122"/>
              </a:rPr>
              <a:t>Proceso: </a:t>
            </a:r>
          </a:p>
          <a:p>
            <a:r>
              <a:rPr lang="es-MX" sz="4800" dirty="0"/>
              <a:t>Recepción y procesamiento de solicitudes</a:t>
            </a:r>
            <a:endParaRPr lang="es-VE" sz="4800" dirty="0"/>
          </a:p>
          <a:p>
            <a:pPr>
              <a:lnSpc>
                <a:spcPts val="5550"/>
              </a:lnSpc>
            </a:pPr>
            <a:endParaRPr lang="es-VE" sz="4450" dirty="0">
              <a:solidFill>
                <a:schemeClr val="tx1">
                  <a:lumMod val="75000"/>
                  <a:lumOff val="25000"/>
                </a:schemeClr>
              </a:solidFill>
              <a:latin typeface="Roboto Slab" pitchFamily="34" charset="0"/>
              <a:ea typeface="Roboto Slab" pitchFamily="34" charset="-122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601739F5-6A74-4191-BF52-83EC8D28D573}"/>
              </a:ext>
            </a:extLst>
          </p:cNvPr>
          <p:cNvSpPr txBox="1"/>
          <p:nvPr/>
        </p:nvSpPr>
        <p:spPr>
          <a:xfrm>
            <a:off x="4229265" y="3721931"/>
            <a:ext cx="37359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/>
              <a:t>Solicitud (Carta / Constancia / Información)</a:t>
            </a:r>
          </a:p>
          <a:p>
            <a:r>
              <a:rPr lang="es-MX" sz="1400" dirty="0"/>
              <a:t>Requisitos</a:t>
            </a:r>
            <a:endParaRPr lang="es-VE" sz="1400" dirty="0"/>
          </a:p>
        </p:txBody>
      </p:sp>
      <p:sp>
        <p:nvSpPr>
          <p:cNvPr id="198" name="CuadroTexto 197">
            <a:extLst>
              <a:ext uri="{FF2B5EF4-FFF2-40B4-BE49-F238E27FC236}">
                <a16:creationId xmlns:a16="http://schemas.microsoft.com/office/drawing/2014/main" id="{D48F970B-DD84-4858-8D3F-513385C397FE}"/>
              </a:ext>
            </a:extLst>
          </p:cNvPr>
          <p:cNvSpPr txBox="1"/>
          <p:nvPr/>
        </p:nvSpPr>
        <p:spPr>
          <a:xfrm>
            <a:off x="9378806" y="3614209"/>
            <a:ext cx="267986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/>
              <a:t>Constancia</a:t>
            </a:r>
          </a:p>
          <a:p>
            <a:r>
              <a:rPr lang="es-MX" sz="1400" dirty="0"/>
              <a:t>Rechazo por no cumplir con requisitos</a:t>
            </a:r>
          </a:p>
          <a:p>
            <a:r>
              <a:rPr lang="es-MX" sz="1400" dirty="0"/>
              <a:t>Documento (Aceptación / Rechazo)</a:t>
            </a:r>
            <a:endParaRPr lang="es-VE" sz="1400" dirty="0"/>
          </a:p>
        </p:txBody>
      </p:sp>
      <p:sp>
        <p:nvSpPr>
          <p:cNvPr id="204" name="Flecha: a la derecha 203">
            <a:extLst>
              <a:ext uri="{FF2B5EF4-FFF2-40B4-BE49-F238E27FC236}">
                <a16:creationId xmlns:a16="http://schemas.microsoft.com/office/drawing/2014/main" id="{C129DF50-BC50-49CF-BC12-EF4C5FCC8744}"/>
              </a:ext>
            </a:extLst>
          </p:cNvPr>
          <p:cNvSpPr/>
          <p:nvPr/>
        </p:nvSpPr>
        <p:spPr>
          <a:xfrm>
            <a:off x="3941843" y="3154727"/>
            <a:ext cx="2585445" cy="4630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Entrada</a:t>
            </a:r>
            <a:endParaRPr lang="es-VE" dirty="0"/>
          </a:p>
        </p:txBody>
      </p:sp>
      <p:sp>
        <p:nvSpPr>
          <p:cNvPr id="205" name="Flecha: a la derecha 204">
            <a:extLst>
              <a:ext uri="{FF2B5EF4-FFF2-40B4-BE49-F238E27FC236}">
                <a16:creationId xmlns:a16="http://schemas.microsoft.com/office/drawing/2014/main" id="{92BA5E52-30BD-4672-86B7-AE3C55EEEA7F}"/>
              </a:ext>
            </a:extLst>
          </p:cNvPr>
          <p:cNvSpPr/>
          <p:nvPr/>
        </p:nvSpPr>
        <p:spPr>
          <a:xfrm>
            <a:off x="9499180" y="3151176"/>
            <a:ext cx="1233419" cy="4630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SALIDA</a:t>
            </a:r>
            <a:endParaRPr lang="es-VE" dirty="0"/>
          </a:p>
        </p:txBody>
      </p:sp>
      <p:sp>
        <p:nvSpPr>
          <p:cNvPr id="210" name="Rectángulo 209">
            <a:extLst>
              <a:ext uri="{FF2B5EF4-FFF2-40B4-BE49-F238E27FC236}">
                <a16:creationId xmlns:a16="http://schemas.microsoft.com/office/drawing/2014/main" id="{79BA7CDC-AFA8-41A1-BF4A-FCF9459DE05D}"/>
              </a:ext>
            </a:extLst>
          </p:cNvPr>
          <p:cNvSpPr/>
          <p:nvPr/>
        </p:nvSpPr>
        <p:spPr>
          <a:xfrm>
            <a:off x="230390" y="2058312"/>
            <a:ext cx="2267632" cy="3783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VE" dirty="0"/>
              <a:t>Público en general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VE" dirty="0"/>
          </a:p>
        </p:txBody>
      </p:sp>
      <p:sp>
        <p:nvSpPr>
          <p:cNvPr id="213" name="Rectángulo 212">
            <a:extLst>
              <a:ext uri="{FF2B5EF4-FFF2-40B4-BE49-F238E27FC236}">
                <a16:creationId xmlns:a16="http://schemas.microsoft.com/office/drawing/2014/main" id="{DB1AF1E0-A9E6-4621-B8E9-EF58E9B58C45}"/>
              </a:ext>
            </a:extLst>
          </p:cNvPr>
          <p:cNvSpPr/>
          <p:nvPr/>
        </p:nvSpPr>
        <p:spPr>
          <a:xfrm>
            <a:off x="148855" y="1579633"/>
            <a:ext cx="4025687" cy="1223806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VE"/>
          </a:p>
        </p:txBody>
      </p:sp>
      <p:sp>
        <p:nvSpPr>
          <p:cNvPr id="214" name="Rectángulo 213">
            <a:extLst>
              <a:ext uri="{FF2B5EF4-FFF2-40B4-BE49-F238E27FC236}">
                <a16:creationId xmlns:a16="http://schemas.microsoft.com/office/drawing/2014/main" id="{D48F0E80-D327-4639-8A1B-A42FC2988101}"/>
              </a:ext>
            </a:extLst>
          </p:cNvPr>
          <p:cNvSpPr/>
          <p:nvPr/>
        </p:nvSpPr>
        <p:spPr>
          <a:xfrm>
            <a:off x="188192" y="2954167"/>
            <a:ext cx="3950262" cy="2319832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VE"/>
          </a:p>
        </p:txBody>
      </p:sp>
      <p:sp>
        <p:nvSpPr>
          <p:cNvPr id="217" name="Rectángulo 216">
            <a:extLst>
              <a:ext uri="{FF2B5EF4-FFF2-40B4-BE49-F238E27FC236}">
                <a16:creationId xmlns:a16="http://schemas.microsoft.com/office/drawing/2014/main" id="{2FD27B95-AE60-4736-A715-56843E32EA90}"/>
              </a:ext>
            </a:extLst>
          </p:cNvPr>
          <p:cNvSpPr/>
          <p:nvPr/>
        </p:nvSpPr>
        <p:spPr>
          <a:xfrm>
            <a:off x="263059" y="2970044"/>
            <a:ext cx="203354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VE" dirty="0"/>
              <a:t>Público en general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VE" dirty="0"/>
              <a:t>Hospitales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VE" dirty="0"/>
              <a:t>Coordinadores por especialidad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VE" dirty="0"/>
              <a:t>Secretaria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VE" dirty="0"/>
              <a:t>Rectorado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VE" dirty="0"/>
              <a:t>Mensajeros</a:t>
            </a:r>
          </a:p>
        </p:txBody>
      </p:sp>
      <p:sp>
        <p:nvSpPr>
          <p:cNvPr id="218" name="CuadroTexto 217">
            <a:extLst>
              <a:ext uri="{FF2B5EF4-FFF2-40B4-BE49-F238E27FC236}">
                <a16:creationId xmlns:a16="http://schemas.microsoft.com/office/drawing/2014/main" id="{224A7F6D-E14A-48FD-85AA-93B595AAE05A}"/>
              </a:ext>
            </a:extLst>
          </p:cNvPr>
          <p:cNvSpPr txBox="1"/>
          <p:nvPr/>
        </p:nvSpPr>
        <p:spPr>
          <a:xfrm>
            <a:off x="691511" y="5934670"/>
            <a:ext cx="16747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¿Representan a un docente o a un estudiante? </a:t>
            </a:r>
            <a:endParaRPr lang="es-VE" dirty="0"/>
          </a:p>
        </p:txBody>
      </p:sp>
      <p:sp>
        <p:nvSpPr>
          <p:cNvPr id="219" name="Abrir llave 218">
            <a:extLst>
              <a:ext uri="{FF2B5EF4-FFF2-40B4-BE49-F238E27FC236}">
                <a16:creationId xmlns:a16="http://schemas.microsoft.com/office/drawing/2014/main" id="{4AF21C6E-1C9A-48E6-A398-81D661BDE692}"/>
              </a:ext>
            </a:extLst>
          </p:cNvPr>
          <p:cNvSpPr/>
          <p:nvPr/>
        </p:nvSpPr>
        <p:spPr>
          <a:xfrm rot="16200000">
            <a:off x="1009763" y="4624340"/>
            <a:ext cx="556086" cy="2156861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VE"/>
          </a:p>
        </p:txBody>
      </p:sp>
      <p:sp>
        <p:nvSpPr>
          <p:cNvPr id="226" name="CuadroTexto 225">
            <a:extLst>
              <a:ext uri="{FF2B5EF4-FFF2-40B4-BE49-F238E27FC236}">
                <a16:creationId xmlns:a16="http://schemas.microsoft.com/office/drawing/2014/main" id="{33FC4F39-AA05-4CFA-B22B-B4B55B147E15}"/>
              </a:ext>
            </a:extLst>
          </p:cNvPr>
          <p:cNvSpPr txBox="1"/>
          <p:nvPr/>
        </p:nvSpPr>
        <p:spPr>
          <a:xfrm>
            <a:off x="4229265" y="5175047"/>
            <a:ext cx="818195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/>
              <a:t>¿Cuáles son los tipo de cartas y constancias que existen?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/>
              <a:t>¿Cuáles son los requisitos requeridos por cada tipo de carta / constancia?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/>
              <a:t>¿Si solicita información, mencionar que clase de información?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/>
              <a:t>¿Los docentes solicitan algún tipo de constancia, cuáles?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/>
              <a:t>¿Existen formatos específicos para solicitar cartas / constancias?</a:t>
            </a:r>
            <a:endParaRPr lang="es-VE" dirty="0"/>
          </a:p>
        </p:txBody>
      </p:sp>
      <p:sp>
        <p:nvSpPr>
          <p:cNvPr id="229" name="Rectángulo 228">
            <a:extLst>
              <a:ext uri="{FF2B5EF4-FFF2-40B4-BE49-F238E27FC236}">
                <a16:creationId xmlns:a16="http://schemas.microsoft.com/office/drawing/2014/main" id="{CBAFFB99-1BE9-47C2-838C-31C881853F55}"/>
              </a:ext>
            </a:extLst>
          </p:cNvPr>
          <p:cNvSpPr/>
          <p:nvPr/>
        </p:nvSpPr>
        <p:spPr>
          <a:xfrm>
            <a:off x="2387419" y="1562986"/>
            <a:ext cx="1533243" cy="406163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VE"/>
          </a:p>
        </p:txBody>
      </p:sp>
      <p:sp>
        <p:nvSpPr>
          <p:cNvPr id="230" name="CuadroTexto 229">
            <a:extLst>
              <a:ext uri="{FF2B5EF4-FFF2-40B4-BE49-F238E27FC236}">
                <a16:creationId xmlns:a16="http://schemas.microsoft.com/office/drawing/2014/main" id="{9EA57F40-D784-47AC-A78C-CF074600DC2E}"/>
              </a:ext>
            </a:extLst>
          </p:cNvPr>
          <p:cNvSpPr txBox="1"/>
          <p:nvPr/>
        </p:nvSpPr>
        <p:spPr>
          <a:xfrm>
            <a:off x="2417420" y="2152523"/>
            <a:ext cx="1533243" cy="365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ESTUDIANTE</a:t>
            </a:r>
            <a:endParaRPr lang="es-VE" dirty="0"/>
          </a:p>
        </p:txBody>
      </p:sp>
      <p:sp>
        <p:nvSpPr>
          <p:cNvPr id="231" name="CuadroTexto 230">
            <a:extLst>
              <a:ext uri="{FF2B5EF4-FFF2-40B4-BE49-F238E27FC236}">
                <a16:creationId xmlns:a16="http://schemas.microsoft.com/office/drawing/2014/main" id="{496BD8BA-58FD-452F-B6F2-7AF87C1C3C7C}"/>
              </a:ext>
            </a:extLst>
          </p:cNvPr>
          <p:cNvSpPr txBox="1"/>
          <p:nvPr/>
        </p:nvSpPr>
        <p:spPr>
          <a:xfrm>
            <a:off x="2417420" y="2425865"/>
            <a:ext cx="1533243" cy="365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EGRESADO</a:t>
            </a:r>
            <a:endParaRPr lang="es-VE" dirty="0"/>
          </a:p>
        </p:txBody>
      </p:sp>
      <p:sp>
        <p:nvSpPr>
          <p:cNvPr id="232" name="CuadroTexto 231">
            <a:extLst>
              <a:ext uri="{FF2B5EF4-FFF2-40B4-BE49-F238E27FC236}">
                <a16:creationId xmlns:a16="http://schemas.microsoft.com/office/drawing/2014/main" id="{7D715A24-E79D-4276-86CE-E48518B72755}"/>
              </a:ext>
            </a:extLst>
          </p:cNvPr>
          <p:cNvSpPr txBox="1"/>
          <p:nvPr/>
        </p:nvSpPr>
        <p:spPr>
          <a:xfrm>
            <a:off x="2465812" y="3255856"/>
            <a:ext cx="1435395" cy="365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DOCENTE</a:t>
            </a:r>
            <a:endParaRPr lang="es-VE" dirty="0"/>
          </a:p>
        </p:txBody>
      </p:sp>
      <p:sp>
        <p:nvSpPr>
          <p:cNvPr id="233" name="CuadroTexto 232">
            <a:extLst>
              <a:ext uri="{FF2B5EF4-FFF2-40B4-BE49-F238E27FC236}">
                <a16:creationId xmlns:a16="http://schemas.microsoft.com/office/drawing/2014/main" id="{A62FD2A3-C07D-4BA9-AD7E-7F50DC72965B}"/>
              </a:ext>
            </a:extLst>
          </p:cNvPr>
          <p:cNvSpPr txBox="1"/>
          <p:nvPr/>
        </p:nvSpPr>
        <p:spPr>
          <a:xfrm>
            <a:off x="2437076" y="1599474"/>
            <a:ext cx="17066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PERSONAL DE SALUD</a:t>
            </a:r>
            <a:endParaRPr lang="es-VE" dirty="0"/>
          </a:p>
        </p:txBody>
      </p:sp>
      <p:sp>
        <p:nvSpPr>
          <p:cNvPr id="234" name="CuadroTexto 233">
            <a:extLst>
              <a:ext uri="{FF2B5EF4-FFF2-40B4-BE49-F238E27FC236}">
                <a16:creationId xmlns:a16="http://schemas.microsoft.com/office/drawing/2014/main" id="{218E6F55-F521-4313-BA39-FA9CAAA4EB04}"/>
              </a:ext>
            </a:extLst>
          </p:cNvPr>
          <p:cNvSpPr txBox="1"/>
          <p:nvPr/>
        </p:nvSpPr>
        <p:spPr>
          <a:xfrm>
            <a:off x="4229265" y="4809266"/>
            <a:ext cx="8310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Dudas</a:t>
            </a:r>
            <a:endParaRPr lang="es-VE" dirty="0"/>
          </a:p>
        </p:txBody>
      </p:sp>
    </p:spTree>
    <p:extLst>
      <p:ext uri="{BB962C8B-B14F-4D97-AF65-F5344CB8AC3E}">
        <p14:creationId xmlns:p14="http://schemas.microsoft.com/office/powerpoint/2010/main" val="3226191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0F5F8C02-CC0F-4869-A962-B1ECEC253212}"/>
              </a:ext>
            </a:extLst>
          </p:cNvPr>
          <p:cNvSpPr/>
          <p:nvPr/>
        </p:nvSpPr>
        <p:spPr>
          <a:xfrm>
            <a:off x="2526563" y="835301"/>
            <a:ext cx="2700948" cy="46303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VE" altLang="es-VE" sz="1600" b="1" dirty="0">
                <a:solidFill>
                  <a:schemeClr val="tx1"/>
                </a:solidFill>
                <a:latin typeface="Arial" panose="020B0604020202020204" pitchFamily="34" charset="0"/>
              </a:rPr>
              <a:t>Recepción </a:t>
            </a:r>
            <a:endParaRPr lang="es-VE" sz="1600" dirty="0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56C9C729-40AB-4C49-97B3-18BD1842E9A2}"/>
              </a:ext>
            </a:extLst>
          </p:cNvPr>
          <p:cNvSpPr/>
          <p:nvPr/>
        </p:nvSpPr>
        <p:spPr>
          <a:xfrm>
            <a:off x="5272667" y="2012606"/>
            <a:ext cx="1918122" cy="46303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VE" altLang="es-VE" sz="1200" b="1" dirty="0">
                <a:solidFill>
                  <a:schemeClr val="tx1"/>
                </a:solidFill>
                <a:latin typeface="Arial" panose="020B0604020202020204" pitchFamily="34" charset="0"/>
              </a:rPr>
              <a:t>Entrega a personal de constancias</a:t>
            </a:r>
            <a:endParaRPr lang="es-VE" sz="1200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96D7D16-39F0-4129-99E2-519B293B9A8C}"/>
              </a:ext>
            </a:extLst>
          </p:cNvPr>
          <p:cNvSpPr/>
          <p:nvPr/>
        </p:nvSpPr>
        <p:spPr>
          <a:xfrm>
            <a:off x="5272667" y="2581358"/>
            <a:ext cx="1924632" cy="46303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VE" altLang="es-VE" sz="1200" b="1">
                <a:solidFill>
                  <a:schemeClr val="tx1"/>
                </a:solidFill>
                <a:latin typeface="Arial" panose="020B0604020202020204" pitchFamily="34" charset="0"/>
              </a:rPr>
              <a:t>Elaboración de constancias</a:t>
            </a:r>
            <a:endParaRPr lang="es-VE" sz="1200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2C8CD542-74FE-4F0B-BE9C-64F6BD562210}"/>
              </a:ext>
            </a:extLst>
          </p:cNvPr>
          <p:cNvSpPr/>
          <p:nvPr/>
        </p:nvSpPr>
        <p:spPr>
          <a:xfrm>
            <a:off x="5277678" y="3706123"/>
            <a:ext cx="1913111" cy="46303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VE" altLang="es-VE" sz="1200" b="1" dirty="0">
                <a:solidFill>
                  <a:schemeClr val="tx1"/>
                </a:solidFill>
                <a:latin typeface="Arial" panose="020B0604020202020204" pitchFamily="34" charset="0"/>
              </a:rPr>
              <a:t>Recepción de constancias impresas</a:t>
            </a:r>
            <a:endParaRPr lang="es-VE" sz="1200" dirty="0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4C0A39B7-E2F8-48A0-8718-102E4D6F9548}"/>
              </a:ext>
            </a:extLst>
          </p:cNvPr>
          <p:cNvSpPr/>
          <p:nvPr/>
        </p:nvSpPr>
        <p:spPr>
          <a:xfrm>
            <a:off x="5289459" y="4274875"/>
            <a:ext cx="1882286" cy="46303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VE" altLang="es-VE" sz="1200" b="1" dirty="0">
                <a:solidFill>
                  <a:schemeClr val="tx1"/>
                </a:solidFill>
                <a:latin typeface="Arial" panose="020B0604020202020204" pitchFamily="34" charset="0"/>
              </a:rPr>
              <a:t>Revisión y firma</a:t>
            </a:r>
            <a:endParaRPr lang="es-VE" sz="1200" dirty="0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D121C752-B431-4649-940D-E52055BE2C51}"/>
              </a:ext>
            </a:extLst>
          </p:cNvPr>
          <p:cNvSpPr/>
          <p:nvPr/>
        </p:nvSpPr>
        <p:spPr>
          <a:xfrm>
            <a:off x="5275789" y="4843627"/>
            <a:ext cx="1894068" cy="46303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VE" altLang="es-VE" sz="1200" b="1" dirty="0">
                <a:solidFill>
                  <a:schemeClr val="tx1"/>
                </a:solidFill>
                <a:latin typeface="Arial" panose="020B0604020202020204" pitchFamily="34" charset="0"/>
              </a:rPr>
              <a:t>Devolución a recepción</a:t>
            </a:r>
            <a:endParaRPr lang="es-VE" sz="1200" dirty="0"/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0DDA7D6D-801E-4BDC-AB35-D0092C0917C8}"/>
              </a:ext>
            </a:extLst>
          </p:cNvPr>
          <p:cNvSpPr/>
          <p:nvPr/>
        </p:nvSpPr>
        <p:spPr>
          <a:xfrm>
            <a:off x="5272667" y="5439628"/>
            <a:ext cx="1913111" cy="46303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VE" altLang="es-VE" sz="1200" b="1">
                <a:solidFill>
                  <a:schemeClr val="tx1"/>
                </a:solidFill>
                <a:latin typeface="Arial" panose="020B0604020202020204" pitchFamily="34" charset="0"/>
              </a:rPr>
              <a:t>Archivo y actualización</a:t>
            </a:r>
            <a:endParaRPr lang="es-VE" sz="1200"/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601739F5-6A74-4191-BF52-83EC8D28D573}"/>
              </a:ext>
            </a:extLst>
          </p:cNvPr>
          <p:cNvSpPr txBox="1"/>
          <p:nvPr/>
        </p:nvSpPr>
        <p:spPr>
          <a:xfrm>
            <a:off x="7475455" y="736649"/>
            <a:ext cx="27500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/>
              <a:t>Solicitud (Carta, Constancia, Información)</a:t>
            </a:r>
            <a:endParaRPr lang="es-VE" sz="1200" dirty="0"/>
          </a:p>
        </p:txBody>
      </p:sp>
      <p:pic>
        <p:nvPicPr>
          <p:cNvPr id="14" name="Marcador de contenido 4">
            <a:extLst>
              <a:ext uri="{FF2B5EF4-FFF2-40B4-BE49-F238E27FC236}">
                <a16:creationId xmlns:a16="http://schemas.microsoft.com/office/drawing/2014/main" id="{91922DE2-9B58-49BA-983A-5F8CDF7C90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27719" y="3292696"/>
            <a:ext cx="455423" cy="766628"/>
          </a:xfrm>
          <a:prstGeom prst="rect">
            <a:avLst/>
          </a:prstGeom>
        </p:spPr>
      </p:pic>
      <p:sp>
        <p:nvSpPr>
          <p:cNvPr id="15" name="CuadroTexto 14">
            <a:extLst>
              <a:ext uri="{FF2B5EF4-FFF2-40B4-BE49-F238E27FC236}">
                <a16:creationId xmlns:a16="http://schemas.microsoft.com/office/drawing/2014/main" id="{F410715D-ADD1-444D-904B-6DCD10CD58BA}"/>
              </a:ext>
            </a:extLst>
          </p:cNvPr>
          <p:cNvSpPr txBox="1"/>
          <p:nvPr/>
        </p:nvSpPr>
        <p:spPr>
          <a:xfrm>
            <a:off x="9005999" y="4023337"/>
            <a:ext cx="133643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solidFill>
                  <a:srgbClr val="0070C0"/>
                </a:solidFill>
              </a:rPr>
              <a:t>Usuario</a:t>
            </a:r>
            <a:endParaRPr lang="es-VE" dirty="0">
              <a:solidFill>
                <a:srgbClr val="0070C0"/>
              </a:solidFill>
            </a:endParaRPr>
          </a:p>
        </p:txBody>
      </p:sp>
      <p:cxnSp>
        <p:nvCxnSpPr>
          <p:cNvPr id="22" name="Conector: angular 21">
            <a:extLst>
              <a:ext uri="{FF2B5EF4-FFF2-40B4-BE49-F238E27FC236}">
                <a16:creationId xmlns:a16="http://schemas.microsoft.com/office/drawing/2014/main" id="{92C99BCB-B8C2-485A-B377-F5902DC77DCF}"/>
              </a:ext>
            </a:extLst>
          </p:cNvPr>
          <p:cNvCxnSpPr>
            <a:cxnSpLocks/>
            <a:endCxn id="5" idx="3"/>
          </p:cNvCxnSpPr>
          <p:nvPr/>
        </p:nvCxnSpPr>
        <p:spPr>
          <a:xfrm rot="10800000">
            <a:off x="5227511" y="1066819"/>
            <a:ext cx="4255742" cy="2364137"/>
          </a:xfrm>
          <a:prstGeom prst="bentConnector3">
            <a:avLst>
              <a:gd name="adj1" fmla="val 861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: angular 22">
            <a:extLst>
              <a:ext uri="{FF2B5EF4-FFF2-40B4-BE49-F238E27FC236}">
                <a16:creationId xmlns:a16="http://schemas.microsoft.com/office/drawing/2014/main" id="{C7FE20F3-9FEE-48EC-A014-04521540780A}"/>
              </a:ext>
            </a:extLst>
          </p:cNvPr>
          <p:cNvCxnSpPr>
            <a:cxnSpLocks/>
            <a:stCxn id="28" idx="3"/>
            <a:endCxn id="15" idx="2"/>
          </p:cNvCxnSpPr>
          <p:nvPr/>
        </p:nvCxnSpPr>
        <p:spPr>
          <a:xfrm flipV="1">
            <a:off x="7183526" y="4389097"/>
            <a:ext cx="2490688" cy="1916530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uadroTexto 23">
            <a:extLst>
              <a:ext uri="{FF2B5EF4-FFF2-40B4-BE49-F238E27FC236}">
                <a16:creationId xmlns:a16="http://schemas.microsoft.com/office/drawing/2014/main" id="{6559833B-60D3-43A4-9F5D-2A0DFD8F2A21}"/>
              </a:ext>
            </a:extLst>
          </p:cNvPr>
          <p:cNvSpPr txBox="1"/>
          <p:nvPr/>
        </p:nvSpPr>
        <p:spPr>
          <a:xfrm>
            <a:off x="7179097" y="5967228"/>
            <a:ext cx="10073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/>
              <a:t>Constancia</a:t>
            </a:r>
            <a:endParaRPr lang="es-VE" sz="1200" dirty="0"/>
          </a:p>
        </p:txBody>
      </p:sp>
      <p:sp>
        <p:nvSpPr>
          <p:cNvPr id="2" name="Rombo 1">
            <a:extLst>
              <a:ext uri="{FF2B5EF4-FFF2-40B4-BE49-F238E27FC236}">
                <a16:creationId xmlns:a16="http://schemas.microsoft.com/office/drawing/2014/main" id="{065DE9AA-8A8C-46E0-8785-A60FFCFD3576}"/>
              </a:ext>
            </a:extLst>
          </p:cNvPr>
          <p:cNvSpPr/>
          <p:nvPr/>
        </p:nvSpPr>
        <p:spPr>
          <a:xfrm>
            <a:off x="3616417" y="1418459"/>
            <a:ext cx="566702" cy="326832"/>
          </a:xfrm>
          <a:prstGeom prst="diamon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VE"/>
          </a:p>
        </p:txBody>
      </p:sp>
      <p:cxnSp>
        <p:nvCxnSpPr>
          <p:cNvPr id="26" name="Conector: angular 25">
            <a:extLst>
              <a:ext uri="{FF2B5EF4-FFF2-40B4-BE49-F238E27FC236}">
                <a16:creationId xmlns:a16="http://schemas.microsoft.com/office/drawing/2014/main" id="{354EA169-4268-4F16-967E-54013BA0DDF1}"/>
              </a:ext>
            </a:extLst>
          </p:cNvPr>
          <p:cNvCxnSpPr>
            <a:cxnSpLocks/>
            <a:endCxn id="6" idx="0"/>
          </p:cNvCxnSpPr>
          <p:nvPr/>
        </p:nvCxnSpPr>
        <p:spPr>
          <a:xfrm>
            <a:off x="4183119" y="1581875"/>
            <a:ext cx="2048609" cy="430731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ángulo 27">
            <a:extLst>
              <a:ext uri="{FF2B5EF4-FFF2-40B4-BE49-F238E27FC236}">
                <a16:creationId xmlns:a16="http://schemas.microsoft.com/office/drawing/2014/main" id="{AF515CE7-F71F-4DDB-A1C0-A284929E786D}"/>
              </a:ext>
            </a:extLst>
          </p:cNvPr>
          <p:cNvSpPr/>
          <p:nvPr/>
        </p:nvSpPr>
        <p:spPr>
          <a:xfrm>
            <a:off x="5289459" y="6074110"/>
            <a:ext cx="1894067" cy="46303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VE" altLang="es-VE" sz="1200" b="1" dirty="0">
                <a:solidFill>
                  <a:schemeClr val="tx1"/>
                </a:solidFill>
                <a:latin typeface="Arial" panose="020B0604020202020204" pitchFamily="34" charset="0"/>
              </a:rPr>
              <a:t>Entrega de constancia</a:t>
            </a:r>
            <a:endParaRPr lang="es-VE" sz="1200" dirty="0"/>
          </a:p>
        </p:txBody>
      </p:sp>
      <p:cxnSp>
        <p:nvCxnSpPr>
          <p:cNvPr id="36" name="Conector: angular 35">
            <a:extLst>
              <a:ext uri="{FF2B5EF4-FFF2-40B4-BE49-F238E27FC236}">
                <a16:creationId xmlns:a16="http://schemas.microsoft.com/office/drawing/2014/main" id="{C38D8AC9-27E4-46CB-A1F6-D384ADA2BFAE}"/>
              </a:ext>
            </a:extLst>
          </p:cNvPr>
          <p:cNvCxnSpPr>
            <a:cxnSpLocks/>
          </p:cNvCxnSpPr>
          <p:nvPr/>
        </p:nvCxnSpPr>
        <p:spPr>
          <a:xfrm>
            <a:off x="7228125" y="3468455"/>
            <a:ext cx="2199594" cy="373847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ángulo 36">
            <a:extLst>
              <a:ext uri="{FF2B5EF4-FFF2-40B4-BE49-F238E27FC236}">
                <a16:creationId xmlns:a16="http://schemas.microsoft.com/office/drawing/2014/main" id="{AEF84F97-39B4-4D84-97B3-E15E2EF6FE44}"/>
              </a:ext>
            </a:extLst>
          </p:cNvPr>
          <p:cNvSpPr/>
          <p:nvPr/>
        </p:nvSpPr>
        <p:spPr>
          <a:xfrm>
            <a:off x="5289459" y="3159105"/>
            <a:ext cx="1913111" cy="46303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VE" altLang="es-VE" sz="1200" b="1" dirty="0">
                <a:solidFill>
                  <a:schemeClr val="tx1"/>
                </a:solidFill>
                <a:latin typeface="Arial" panose="020B0604020202020204" pitchFamily="34" charset="0"/>
              </a:rPr>
              <a:t>Envío de constancias</a:t>
            </a:r>
            <a:endParaRPr lang="es-VE" sz="1200" dirty="0"/>
          </a:p>
        </p:txBody>
      </p:sp>
      <p:cxnSp>
        <p:nvCxnSpPr>
          <p:cNvPr id="40" name="Conector recto de flecha 39">
            <a:extLst>
              <a:ext uri="{FF2B5EF4-FFF2-40B4-BE49-F238E27FC236}">
                <a16:creationId xmlns:a16="http://schemas.microsoft.com/office/drawing/2014/main" id="{39766E96-49C5-4B11-AFB2-B4DCB1F8F9F6}"/>
              </a:ext>
            </a:extLst>
          </p:cNvPr>
          <p:cNvCxnSpPr>
            <a:cxnSpLocks/>
          </p:cNvCxnSpPr>
          <p:nvPr/>
        </p:nvCxnSpPr>
        <p:spPr>
          <a:xfrm flipH="1" flipV="1">
            <a:off x="7214356" y="4047532"/>
            <a:ext cx="2213363" cy="117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CuadroTexto 48">
            <a:extLst>
              <a:ext uri="{FF2B5EF4-FFF2-40B4-BE49-F238E27FC236}">
                <a16:creationId xmlns:a16="http://schemas.microsoft.com/office/drawing/2014/main" id="{C2EB4EBF-F176-4F5B-89DE-FD70841E2974}"/>
              </a:ext>
            </a:extLst>
          </p:cNvPr>
          <p:cNvSpPr txBox="1"/>
          <p:nvPr/>
        </p:nvSpPr>
        <p:spPr>
          <a:xfrm>
            <a:off x="8226008" y="4093210"/>
            <a:ext cx="10812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VE"/>
            </a:defPPr>
            <a:lvl1pPr>
              <a:defRPr sz="1400"/>
            </a:lvl1pPr>
          </a:lstStyle>
          <a:p>
            <a:r>
              <a:rPr lang="es-MX" sz="1200" dirty="0"/>
              <a:t>Constancia (en físico)</a:t>
            </a:r>
            <a:endParaRPr lang="es-VE" sz="1200" dirty="0"/>
          </a:p>
        </p:txBody>
      </p:sp>
      <p:sp>
        <p:nvSpPr>
          <p:cNvPr id="50" name="CuadroTexto 49">
            <a:extLst>
              <a:ext uri="{FF2B5EF4-FFF2-40B4-BE49-F238E27FC236}">
                <a16:creationId xmlns:a16="http://schemas.microsoft.com/office/drawing/2014/main" id="{B52A8F2B-EBF0-4AE1-8FB9-B7F5421DDF4C}"/>
              </a:ext>
            </a:extLst>
          </p:cNvPr>
          <p:cNvSpPr txBox="1"/>
          <p:nvPr/>
        </p:nvSpPr>
        <p:spPr>
          <a:xfrm>
            <a:off x="7628014" y="2944568"/>
            <a:ext cx="15924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VE"/>
            </a:defPPr>
            <a:lvl1pPr>
              <a:defRPr sz="1400"/>
            </a:lvl1pPr>
          </a:lstStyle>
          <a:p>
            <a:r>
              <a:rPr lang="es-MX" sz="1200" dirty="0"/>
              <a:t>Constancia sin firma (digital)</a:t>
            </a:r>
            <a:endParaRPr lang="es-VE" sz="1200" dirty="0"/>
          </a:p>
        </p:txBody>
      </p:sp>
      <p:cxnSp>
        <p:nvCxnSpPr>
          <p:cNvPr id="55" name="Conector recto de flecha 54">
            <a:extLst>
              <a:ext uri="{FF2B5EF4-FFF2-40B4-BE49-F238E27FC236}">
                <a16:creationId xmlns:a16="http://schemas.microsoft.com/office/drawing/2014/main" id="{191E59F3-AF86-4603-A116-9CADBDEB4FEB}"/>
              </a:ext>
            </a:extLst>
          </p:cNvPr>
          <p:cNvCxnSpPr>
            <a:stCxn id="6" idx="2"/>
            <a:endCxn id="7" idx="0"/>
          </p:cNvCxnSpPr>
          <p:nvPr/>
        </p:nvCxnSpPr>
        <p:spPr>
          <a:xfrm>
            <a:off x="6231728" y="2475640"/>
            <a:ext cx="3255" cy="1057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ector recto de flecha 56">
            <a:extLst>
              <a:ext uri="{FF2B5EF4-FFF2-40B4-BE49-F238E27FC236}">
                <a16:creationId xmlns:a16="http://schemas.microsoft.com/office/drawing/2014/main" id="{2B2EB778-1135-493F-8155-468DB0E4AEAD}"/>
              </a:ext>
            </a:extLst>
          </p:cNvPr>
          <p:cNvCxnSpPr>
            <a:cxnSpLocks/>
            <a:stCxn id="7" idx="2"/>
            <a:endCxn id="37" idx="0"/>
          </p:cNvCxnSpPr>
          <p:nvPr/>
        </p:nvCxnSpPr>
        <p:spPr>
          <a:xfrm>
            <a:off x="6234983" y="3044392"/>
            <a:ext cx="11032" cy="1147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ector recto de flecha 59">
            <a:extLst>
              <a:ext uri="{FF2B5EF4-FFF2-40B4-BE49-F238E27FC236}">
                <a16:creationId xmlns:a16="http://schemas.microsoft.com/office/drawing/2014/main" id="{D5366226-FDC5-4D73-820F-4B068AF8C86B}"/>
              </a:ext>
            </a:extLst>
          </p:cNvPr>
          <p:cNvCxnSpPr>
            <a:stCxn id="9" idx="2"/>
            <a:endCxn id="10" idx="0"/>
          </p:cNvCxnSpPr>
          <p:nvPr/>
        </p:nvCxnSpPr>
        <p:spPr>
          <a:xfrm flipH="1">
            <a:off x="6230602" y="4169157"/>
            <a:ext cx="3632" cy="1057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ector recto de flecha 61">
            <a:extLst>
              <a:ext uri="{FF2B5EF4-FFF2-40B4-BE49-F238E27FC236}">
                <a16:creationId xmlns:a16="http://schemas.microsoft.com/office/drawing/2014/main" id="{3FA1F1D2-0B76-40F9-8410-80DC8766F364}"/>
              </a:ext>
            </a:extLst>
          </p:cNvPr>
          <p:cNvCxnSpPr/>
          <p:nvPr/>
        </p:nvCxnSpPr>
        <p:spPr>
          <a:xfrm>
            <a:off x="6222823" y="4775409"/>
            <a:ext cx="0" cy="682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ector recto de flecha 63">
            <a:extLst>
              <a:ext uri="{FF2B5EF4-FFF2-40B4-BE49-F238E27FC236}">
                <a16:creationId xmlns:a16="http://schemas.microsoft.com/office/drawing/2014/main" id="{DB896B51-10DF-4ABE-90EE-7C245FC697D2}"/>
              </a:ext>
            </a:extLst>
          </p:cNvPr>
          <p:cNvCxnSpPr>
            <a:stCxn id="11" idx="2"/>
          </p:cNvCxnSpPr>
          <p:nvPr/>
        </p:nvCxnSpPr>
        <p:spPr>
          <a:xfrm>
            <a:off x="6222823" y="5306661"/>
            <a:ext cx="0" cy="1329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ector recto de flecha 65">
            <a:extLst>
              <a:ext uri="{FF2B5EF4-FFF2-40B4-BE49-F238E27FC236}">
                <a16:creationId xmlns:a16="http://schemas.microsoft.com/office/drawing/2014/main" id="{576A4CDD-D8F7-4F58-A28A-A2516C25F89F}"/>
              </a:ext>
            </a:extLst>
          </p:cNvPr>
          <p:cNvCxnSpPr/>
          <p:nvPr/>
        </p:nvCxnSpPr>
        <p:spPr>
          <a:xfrm>
            <a:off x="6222823" y="5956620"/>
            <a:ext cx="0" cy="999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CuadroTexto 67">
            <a:extLst>
              <a:ext uri="{FF2B5EF4-FFF2-40B4-BE49-F238E27FC236}">
                <a16:creationId xmlns:a16="http://schemas.microsoft.com/office/drawing/2014/main" id="{E9DB43BD-ED19-4802-9862-EBE1798D0629}"/>
              </a:ext>
            </a:extLst>
          </p:cNvPr>
          <p:cNvSpPr txBox="1"/>
          <p:nvPr/>
        </p:nvSpPr>
        <p:spPr>
          <a:xfrm>
            <a:off x="4148907" y="1345530"/>
            <a:ext cx="10889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VE"/>
            </a:defPPr>
            <a:lvl1pPr>
              <a:defRPr sz="1400"/>
            </a:lvl1pPr>
          </a:lstStyle>
          <a:p>
            <a:r>
              <a:rPr lang="es-MX" dirty="0"/>
              <a:t>Constancia</a:t>
            </a:r>
            <a:endParaRPr lang="es-VE" dirty="0"/>
          </a:p>
        </p:txBody>
      </p:sp>
      <p:sp>
        <p:nvSpPr>
          <p:cNvPr id="70" name="CuadroTexto 69">
            <a:extLst>
              <a:ext uri="{FF2B5EF4-FFF2-40B4-BE49-F238E27FC236}">
                <a16:creationId xmlns:a16="http://schemas.microsoft.com/office/drawing/2014/main" id="{0A52FAE8-58DF-4591-8684-0D425A8A34CD}"/>
              </a:ext>
            </a:extLst>
          </p:cNvPr>
          <p:cNvSpPr txBox="1"/>
          <p:nvPr/>
        </p:nvSpPr>
        <p:spPr>
          <a:xfrm>
            <a:off x="3082223" y="1330217"/>
            <a:ext cx="10889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VE"/>
            </a:defPPr>
            <a:lvl1pPr>
              <a:defRPr sz="1400"/>
            </a:lvl1pPr>
          </a:lstStyle>
          <a:p>
            <a:r>
              <a:rPr lang="es-MX" dirty="0"/>
              <a:t>Carta</a:t>
            </a:r>
            <a:endParaRPr lang="es-VE" dirty="0"/>
          </a:p>
        </p:txBody>
      </p:sp>
      <p:cxnSp>
        <p:nvCxnSpPr>
          <p:cNvPr id="75" name="Conector: angular 74">
            <a:extLst>
              <a:ext uri="{FF2B5EF4-FFF2-40B4-BE49-F238E27FC236}">
                <a16:creationId xmlns:a16="http://schemas.microsoft.com/office/drawing/2014/main" id="{05A590BD-8676-4DC8-B42D-128AFF05CCD4}"/>
              </a:ext>
            </a:extLst>
          </p:cNvPr>
          <p:cNvCxnSpPr>
            <a:cxnSpLocks/>
            <a:stCxn id="2" idx="1"/>
          </p:cNvCxnSpPr>
          <p:nvPr/>
        </p:nvCxnSpPr>
        <p:spPr>
          <a:xfrm rot="10800000" flipV="1">
            <a:off x="1714849" y="1581874"/>
            <a:ext cx="1901569" cy="430731"/>
          </a:xfrm>
          <a:prstGeom prst="bentConnector3">
            <a:avLst>
              <a:gd name="adj1" fmla="val 100234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Rectángulo 80">
            <a:extLst>
              <a:ext uri="{FF2B5EF4-FFF2-40B4-BE49-F238E27FC236}">
                <a16:creationId xmlns:a16="http://schemas.microsoft.com/office/drawing/2014/main" id="{6979399A-0EB3-4627-9D5E-67550B769B61}"/>
              </a:ext>
            </a:extLst>
          </p:cNvPr>
          <p:cNvSpPr/>
          <p:nvPr/>
        </p:nvSpPr>
        <p:spPr>
          <a:xfrm>
            <a:off x="770573" y="2030700"/>
            <a:ext cx="1918122" cy="46303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VE" altLang="es-VE" sz="1200" b="1" dirty="0">
                <a:solidFill>
                  <a:schemeClr val="tx1"/>
                </a:solidFill>
                <a:latin typeface="Arial" panose="020B0604020202020204" pitchFamily="34" charset="0"/>
              </a:rPr>
              <a:t>Registro</a:t>
            </a:r>
            <a:endParaRPr lang="es-VE" sz="1200" dirty="0"/>
          </a:p>
        </p:txBody>
      </p:sp>
      <p:sp>
        <p:nvSpPr>
          <p:cNvPr id="82" name="Rectángulo 81">
            <a:extLst>
              <a:ext uri="{FF2B5EF4-FFF2-40B4-BE49-F238E27FC236}">
                <a16:creationId xmlns:a16="http://schemas.microsoft.com/office/drawing/2014/main" id="{6A84B6F6-C854-424F-B654-1D195A96D3E2}"/>
              </a:ext>
            </a:extLst>
          </p:cNvPr>
          <p:cNvSpPr/>
          <p:nvPr/>
        </p:nvSpPr>
        <p:spPr>
          <a:xfrm>
            <a:off x="770573" y="2599452"/>
            <a:ext cx="1924632" cy="46303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VE" altLang="es-VE" sz="1200" b="1" dirty="0">
                <a:solidFill>
                  <a:schemeClr val="tx1"/>
                </a:solidFill>
                <a:latin typeface="Arial" panose="020B0604020202020204" pitchFamily="34" charset="0"/>
              </a:rPr>
              <a:t>Revisión </a:t>
            </a:r>
            <a:endParaRPr lang="es-VE" sz="1200" dirty="0"/>
          </a:p>
        </p:txBody>
      </p:sp>
      <p:sp>
        <p:nvSpPr>
          <p:cNvPr id="84" name="Rectángulo 83">
            <a:extLst>
              <a:ext uri="{FF2B5EF4-FFF2-40B4-BE49-F238E27FC236}">
                <a16:creationId xmlns:a16="http://schemas.microsoft.com/office/drawing/2014/main" id="{449DA33A-7E38-468B-ADB0-654DF7303CBB}"/>
              </a:ext>
            </a:extLst>
          </p:cNvPr>
          <p:cNvSpPr/>
          <p:nvPr/>
        </p:nvSpPr>
        <p:spPr>
          <a:xfrm>
            <a:off x="786981" y="4971456"/>
            <a:ext cx="1882286" cy="46303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VE" altLang="es-VE" sz="1200" b="1" dirty="0">
                <a:solidFill>
                  <a:schemeClr val="tx1"/>
                </a:solidFill>
                <a:latin typeface="Arial" panose="020B0604020202020204" pitchFamily="34" charset="0"/>
              </a:rPr>
              <a:t>Elaboración y respuesta</a:t>
            </a:r>
            <a:endParaRPr lang="es-VE" sz="1200" dirty="0"/>
          </a:p>
        </p:txBody>
      </p:sp>
      <p:sp>
        <p:nvSpPr>
          <p:cNvPr id="85" name="Rectángulo 84">
            <a:extLst>
              <a:ext uri="{FF2B5EF4-FFF2-40B4-BE49-F238E27FC236}">
                <a16:creationId xmlns:a16="http://schemas.microsoft.com/office/drawing/2014/main" id="{4A05536B-6C92-4134-BCAB-B63FDE048109}"/>
              </a:ext>
            </a:extLst>
          </p:cNvPr>
          <p:cNvSpPr/>
          <p:nvPr/>
        </p:nvSpPr>
        <p:spPr>
          <a:xfrm>
            <a:off x="773311" y="5540208"/>
            <a:ext cx="1894068" cy="46303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VE" altLang="es-VE" sz="1200" b="1" dirty="0">
                <a:solidFill>
                  <a:schemeClr val="tx1"/>
                </a:solidFill>
                <a:latin typeface="Arial" panose="020B0604020202020204" pitchFamily="34" charset="0"/>
              </a:rPr>
              <a:t>Entrega y cierre</a:t>
            </a:r>
            <a:endParaRPr lang="es-VE" sz="1200" dirty="0"/>
          </a:p>
        </p:txBody>
      </p:sp>
      <p:sp>
        <p:nvSpPr>
          <p:cNvPr id="88" name="Rectángulo 87">
            <a:extLst>
              <a:ext uri="{FF2B5EF4-FFF2-40B4-BE49-F238E27FC236}">
                <a16:creationId xmlns:a16="http://schemas.microsoft.com/office/drawing/2014/main" id="{E273C76C-F159-4A8B-B36D-5C20368FF5AB}"/>
              </a:ext>
            </a:extLst>
          </p:cNvPr>
          <p:cNvSpPr/>
          <p:nvPr/>
        </p:nvSpPr>
        <p:spPr>
          <a:xfrm>
            <a:off x="786981" y="4375477"/>
            <a:ext cx="1913111" cy="46303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VE" altLang="es-VE" sz="1200" b="1" dirty="0">
                <a:solidFill>
                  <a:schemeClr val="tx1"/>
                </a:solidFill>
                <a:latin typeface="Arial" panose="020B0604020202020204" pitchFamily="34" charset="0"/>
              </a:rPr>
              <a:t>Distribución y asignación</a:t>
            </a:r>
            <a:endParaRPr lang="es-VE" sz="1200" dirty="0"/>
          </a:p>
        </p:txBody>
      </p:sp>
      <p:cxnSp>
        <p:nvCxnSpPr>
          <p:cNvPr id="89" name="Conector recto de flecha 88">
            <a:extLst>
              <a:ext uri="{FF2B5EF4-FFF2-40B4-BE49-F238E27FC236}">
                <a16:creationId xmlns:a16="http://schemas.microsoft.com/office/drawing/2014/main" id="{BBCFA862-912F-4E45-9EA9-59B11E22C878}"/>
              </a:ext>
            </a:extLst>
          </p:cNvPr>
          <p:cNvCxnSpPr>
            <a:stCxn id="81" idx="2"/>
            <a:endCxn id="82" idx="0"/>
          </p:cNvCxnSpPr>
          <p:nvPr/>
        </p:nvCxnSpPr>
        <p:spPr>
          <a:xfrm>
            <a:off x="1729634" y="2493734"/>
            <a:ext cx="3255" cy="1057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ector recto de flecha 89">
            <a:extLst>
              <a:ext uri="{FF2B5EF4-FFF2-40B4-BE49-F238E27FC236}">
                <a16:creationId xmlns:a16="http://schemas.microsoft.com/office/drawing/2014/main" id="{41FE2B24-CA52-484A-B068-2A2E40DA019B}"/>
              </a:ext>
            </a:extLst>
          </p:cNvPr>
          <p:cNvCxnSpPr>
            <a:cxnSpLocks/>
            <a:endCxn id="101" idx="0"/>
          </p:cNvCxnSpPr>
          <p:nvPr/>
        </p:nvCxnSpPr>
        <p:spPr>
          <a:xfrm flipH="1">
            <a:off x="1738405" y="3072194"/>
            <a:ext cx="5131" cy="2119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ector recto de flecha 91">
            <a:extLst>
              <a:ext uri="{FF2B5EF4-FFF2-40B4-BE49-F238E27FC236}">
                <a16:creationId xmlns:a16="http://schemas.microsoft.com/office/drawing/2014/main" id="{0F9F9737-2EE7-4013-888C-A3EB82FBFCB8}"/>
              </a:ext>
            </a:extLst>
          </p:cNvPr>
          <p:cNvCxnSpPr/>
          <p:nvPr/>
        </p:nvCxnSpPr>
        <p:spPr>
          <a:xfrm>
            <a:off x="1720345" y="5471990"/>
            <a:ext cx="0" cy="682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ector recto 95">
            <a:extLst>
              <a:ext uri="{FF2B5EF4-FFF2-40B4-BE49-F238E27FC236}">
                <a16:creationId xmlns:a16="http://schemas.microsoft.com/office/drawing/2014/main" id="{DC16A5F0-9842-4E20-BF37-03ECB511BA73}"/>
              </a:ext>
            </a:extLst>
          </p:cNvPr>
          <p:cNvCxnSpPr>
            <a:cxnSpLocks/>
            <a:endCxn id="2" idx="0"/>
          </p:cNvCxnSpPr>
          <p:nvPr/>
        </p:nvCxnSpPr>
        <p:spPr>
          <a:xfrm>
            <a:off x="3899768" y="1314276"/>
            <a:ext cx="0" cy="1041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Rombo 100">
            <a:extLst>
              <a:ext uri="{FF2B5EF4-FFF2-40B4-BE49-F238E27FC236}">
                <a16:creationId xmlns:a16="http://schemas.microsoft.com/office/drawing/2014/main" id="{8D0CFDF5-E6D7-4DA9-96F4-5CC286145193}"/>
              </a:ext>
            </a:extLst>
          </p:cNvPr>
          <p:cNvSpPr/>
          <p:nvPr/>
        </p:nvSpPr>
        <p:spPr>
          <a:xfrm>
            <a:off x="1450900" y="3284139"/>
            <a:ext cx="575010" cy="345189"/>
          </a:xfrm>
          <a:prstGeom prst="diamon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VE"/>
          </a:p>
        </p:txBody>
      </p:sp>
      <p:cxnSp>
        <p:nvCxnSpPr>
          <p:cNvPr id="102" name="Conector recto de flecha 101">
            <a:extLst>
              <a:ext uri="{FF2B5EF4-FFF2-40B4-BE49-F238E27FC236}">
                <a16:creationId xmlns:a16="http://schemas.microsoft.com/office/drawing/2014/main" id="{D0E7787F-63F5-441F-9F5A-1B9AFF222B26}"/>
              </a:ext>
            </a:extLst>
          </p:cNvPr>
          <p:cNvCxnSpPr/>
          <p:nvPr/>
        </p:nvCxnSpPr>
        <p:spPr>
          <a:xfrm flipH="1">
            <a:off x="1733767" y="4815435"/>
            <a:ext cx="3632" cy="1057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CuadroTexto 102">
            <a:extLst>
              <a:ext uri="{FF2B5EF4-FFF2-40B4-BE49-F238E27FC236}">
                <a16:creationId xmlns:a16="http://schemas.microsoft.com/office/drawing/2014/main" id="{5A8B5FB6-281F-4F99-8E64-87CA9E404B6E}"/>
              </a:ext>
            </a:extLst>
          </p:cNvPr>
          <p:cNvSpPr txBox="1"/>
          <p:nvPr/>
        </p:nvSpPr>
        <p:spPr>
          <a:xfrm>
            <a:off x="1858190" y="3101748"/>
            <a:ext cx="16547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/>
              <a:t>Cumple con requisitos</a:t>
            </a:r>
            <a:endParaRPr lang="es-VE" sz="1200" dirty="0"/>
          </a:p>
        </p:txBody>
      </p:sp>
      <p:sp>
        <p:nvSpPr>
          <p:cNvPr id="105" name="Rectángulo 104">
            <a:extLst>
              <a:ext uri="{FF2B5EF4-FFF2-40B4-BE49-F238E27FC236}">
                <a16:creationId xmlns:a16="http://schemas.microsoft.com/office/drawing/2014/main" id="{E552C3DC-DB8C-4A5C-AAE3-D895A1092655}"/>
              </a:ext>
            </a:extLst>
          </p:cNvPr>
          <p:cNvSpPr/>
          <p:nvPr/>
        </p:nvSpPr>
        <p:spPr>
          <a:xfrm>
            <a:off x="758293" y="3791820"/>
            <a:ext cx="1913111" cy="46303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VE" altLang="es-VE" sz="1200" b="1" dirty="0">
                <a:solidFill>
                  <a:schemeClr val="tx1"/>
                </a:solidFill>
                <a:latin typeface="Arial" panose="020B0604020202020204" pitchFamily="34" charset="0"/>
              </a:rPr>
              <a:t>Análisis y aprobación</a:t>
            </a:r>
            <a:endParaRPr lang="es-VE" sz="1200" dirty="0"/>
          </a:p>
        </p:txBody>
      </p:sp>
      <p:cxnSp>
        <p:nvCxnSpPr>
          <p:cNvPr id="110" name="Conector recto de flecha 109">
            <a:extLst>
              <a:ext uri="{FF2B5EF4-FFF2-40B4-BE49-F238E27FC236}">
                <a16:creationId xmlns:a16="http://schemas.microsoft.com/office/drawing/2014/main" id="{21E21CA8-7C46-4DDA-9685-A9390F468298}"/>
              </a:ext>
            </a:extLst>
          </p:cNvPr>
          <p:cNvCxnSpPr>
            <a:cxnSpLocks/>
            <a:stCxn id="101" idx="2"/>
          </p:cNvCxnSpPr>
          <p:nvPr/>
        </p:nvCxnSpPr>
        <p:spPr>
          <a:xfrm>
            <a:off x="1738405" y="3629328"/>
            <a:ext cx="5131" cy="1352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Conector recto de flecha 119">
            <a:extLst>
              <a:ext uri="{FF2B5EF4-FFF2-40B4-BE49-F238E27FC236}">
                <a16:creationId xmlns:a16="http://schemas.microsoft.com/office/drawing/2014/main" id="{638EE67E-C863-407A-9F2C-2F00DF6F9EFF}"/>
              </a:ext>
            </a:extLst>
          </p:cNvPr>
          <p:cNvCxnSpPr>
            <a:cxnSpLocks/>
          </p:cNvCxnSpPr>
          <p:nvPr/>
        </p:nvCxnSpPr>
        <p:spPr>
          <a:xfrm>
            <a:off x="1732759" y="4233287"/>
            <a:ext cx="5131" cy="1352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Conector: angular 126">
            <a:extLst>
              <a:ext uri="{FF2B5EF4-FFF2-40B4-BE49-F238E27FC236}">
                <a16:creationId xmlns:a16="http://schemas.microsoft.com/office/drawing/2014/main" id="{0F871B79-2CC8-4477-A25E-B8F5DB304110}"/>
              </a:ext>
            </a:extLst>
          </p:cNvPr>
          <p:cNvCxnSpPr>
            <a:cxnSpLocks/>
          </p:cNvCxnSpPr>
          <p:nvPr/>
        </p:nvCxnSpPr>
        <p:spPr>
          <a:xfrm flipV="1">
            <a:off x="1743610" y="6439328"/>
            <a:ext cx="6708414" cy="338140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Conector: angular 142">
            <a:extLst>
              <a:ext uri="{FF2B5EF4-FFF2-40B4-BE49-F238E27FC236}">
                <a16:creationId xmlns:a16="http://schemas.microsoft.com/office/drawing/2014/main" id="{49E1BA37-F936-4958-81B3-7E6156FF04D4}"/>
              </a:ext>
            </a:extLst>
          </p:cNvPr>
          <p:cNvCxnSpPr>
            <a:cxnSpLocks/>
            <a:stCxn id="163" idx="2"/>
          </p:cNvCxnSpPr>
          <p:nvPr/>
        </p:nvCxnSpPr>
        <p:spPr>
          <a:xfrm rot="5400000">
            <a:off x="-233066" y="4118732"/>
            <a:ext cx="2323111" cy="982875"/>
          </a:xfrm>
          <a:prstGeom prst="bentConnector3">
            <a:avLst>
              <a:gd name="adj1" fmla="val 1172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Conector recto 151">
            <a:extLst>
              <a:ext uri="{FF2B5EF4-FFF2-40B4-BE49-F238E27FC236}">
                <a16:creationId xmlns:a16="http://schemas.microsoft.com/office/drawing/2014/main" id="{61C098FC-8FC8-45EC-A434-BCC3C4EB9F22}"/>
              </a:ext>
            </a:extLst>
          </p:cNvPr>
          <p:cNvCxnSpPr>
            <a:cxnSpLocks/>
            <a:endCxn id="85" idx="1"/>
          </p:cNvCxnSpPr>
          <p:nvPr/>
        </p:nvCxnSpPr>
        <p:spPr>
          <a:xfrm>
            <a:off x="461598" y="5771725"/>
            <a:ext cx="3117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Elipse 153">
            <a:extLst>
              <a:ext uri="{FF2B5EF4-FFF2-40B4-BE49-F238E27FC236}">
                <a16:creationId xmlns:a16="http://schemas.microsoft.com/office/drawing/2014/main" id="{09CD680B-2BF4-495E-9990-2C254C1C7972}"/>
              </a:ext>
            </a:extLst>
          </p:cNvPr>
          <p:cNvSpPr/>
          <p:nvPr/>
        </p:nvSpPr>
        <p:spPr>
          <a:xfrm>
            <a:off x="5853709" y="805551"/>
            <a:ext cx="1095239" cy="37868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Inicio</a:t>
            </a:r>
            <a:endParaRPr lang="es-VE" dirty="0"/>
          </a:p>
        </p:txBody>
      </p:sp>
      <p:sp>
        <p:nvSpPr>
          <p:cNvPr id="155" name="Elipse 154">
            <a:extLst>
              <a:ext uri="{FF2B5EF4-FFF2-40B4-BE49-F238E27FC236}">
                <a16:creationId xmlns:a16="http://schemas.microsoft.com/office/drawing/2014/main" id="{CD96ADE9-4EDA-403F-BF67-CA085C0F2631}"/>
              </a:ext>
            </a:extLst>
          </p:cNvPr>
          <p:cNvSpPr/>
          <p:nvPr/>
        </p:nvSpPr>
        <p:spPr>
          <a:xfrm>
            <a:off x="8104628" y="6074110"/>
            <a:ext cx="564304" cy="355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/>
              <a:t>Fin</a:t>
            </a:r>
            <a:endParaRPr lang="es-VE" sz="1000" dirty="0"/>
          </a:p>
        </p:txBody>
      </p:sp>
      <p:sp>
        <p:nvSpPr>
          <p:cNvPr id="162" name="CuadroTexto 161">
            <a:extLst>
              <a:ext uri="{FF2B5EF4-FFF2-40B4-BE49-F238E27FC236}">
                <a16:creationId xmlns:a16="http://schemas.microsoft.com/office/drawing/2014/main" id="{5C5C887D-1968-4F72-B65A-25FFB97A0DE6}"/>
              </a:ext>
            </a:extLst>
          </p:cNvPr>
          <p:cNvSpPr txBox="1"/>
          <p:nvPr/>
        </p:nvSpPr>
        <p:spPr>
          <a:xfrm>
            <a:off x="1827664" y="3553059"/>
            <a:ext cx="4236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dirty="0"/>
              <a:t>Si</a:t>
            </a:r>
            <a:endParaRPr lang="es-VE" sz="1100" dirty="0"/>
          </a:p>
        </p:txBody>
      </p:sp>
      <p:sp>
        <p:nvSpPr>
          <p:cNvPr id="163" name="CuadroTexto 162">
            <a:extLst>
              <a:ext uri="{FF2B5EF4-FFF2-40B4-BE49-F238E27FC236}">
                <a16:creationId xmlns:a16="http://schemas.microsoft.com/office/drawing/2014/main" id="{B4D22992-F370-4771-ABE9-DEA2D9C59D19}"/>
              </a:ext>
            </a:extLst>
          </p:cNvPr>
          <p:cNvSpPr txBox="1"/>
          <p:nvPr/>
        </p:nvSpPr>
        <p:spPr>
          <a:xfrm>
            <a:off x="1208082" y="3187004"/>
            <a:ext cx="4236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dirty="0"/>
              <a:t>No</a:t>
            </a:r>
            <a:endParaRPr lang="es-VE" sz="1100" dirty="0"/>
          </a:p>
        </p:txBody>
      </p:sp>
      <p:sp>
        <p:nvSpPr>
          <p:cNvPr id="170" name="Triángulo isósceles 169">
            <a:extLst>
              <a:ext uri="{FF2B5EF4-FFF2-40B4-BE49-F238E27FC236}">
                <a16:creationId xmlns:a16="http://schemas.microsoft.com/office/drawing/2014/main" id="{CB2E9223-2C6A-4431-9D8C-18E4C87B009B}"/>
              </a:ext>
            </a:extLst>
          </p:cNvPr>
          <p:cNvSpPr/>
          <p:nvPr/>
        </p:nvSpPr>
        <p:spPr>
          <a:xfrm rot="16200000">
            <a:off x="10012827" y="3625365"/>
            <a:ext cx="415610" cy="210968"/>
          </a:xfrm>
          <a:prstGeom prst="triangl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VE"/>
          </a:p>
        </p:txBody>
      </p:sp>
      <p:pic>
        <p:nvPicPr>
          <p:cNvPr id="174" name="Marcador de contenido 4">
            <a:extLst>
              <a:ext uri="{FF2B5EF4-FFF2-40B4-BE49-F238E27FC236}">
                <a16:creationId xmlns:a16="http://schemas.microsoft.com/office/drawing/2014/main" id="{0D9A7F59-C5EC-4FA2-A123-DE15F79686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1961" y="2496796"/>
            <a:ext cx="455423" cy="766628"/>
          </a:xfrm>
          <a:prstGeom prst="rect">
            <a:avLst/>
          </a:prstGeom>
        </p:spPr>
      </p:pic>
      <p:pic>
        <p:nvPicPr>
          <p:cNvPr id="176" name="Marcador de contenido 4">
            <a:extLst>
              <a:ext uri="{FF2B5EF4-FFF2-40B4-BE49-F238E27FC236}">
                <a16:creationId xmlns:a16="http://schemas.microsoft.com/office/drawing/2014/main" id="{074CA586-299C-4A6C-AFD5-C4CFD87AE6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44249" y="4245946"/>
            <a:ext cx="455423" cy="766628"/>
          </a:xfrm>
          <a:prstGeom prst="rect">
            <a:avLst/>
          </a:prstGeom>
        </p:spPr>
      </p:pic>
      <p:sp>
        <p:nvSpPr>
          <p:cNvPr id="178" name="CuadroTexto 177">
            <a:extLst>
              <a:ext uri="{FF2B5EF4-FFF2-40B4-BE49-F238E27FC236}">
                <a16:creationId xmlns:a16="http://schemas.microsoft.com/office/drawing/2014/main" id="{2AB9129B-A78E-4F26-ABEF-4BB0652F9599}"/>
              </a:ext>
            </a:extLst>
          </p:cNvPr>
          <p:cNvSpPr txBox="1"/>
          <p:nvPr/>
        </p:nvSpPr>
        <p:spPr>
          <a:xfrm>
            <a:off x="10770315" y="3169847"/>
            <a:ext cx="9662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>
                <a:solidFill>
                  <a:srgbClr val="0070C0"/>
                </a:solidFill>
              </a:rPr>
              <a:t>Estudiante</a:t>
            </a:r>
            <a:endParaRPr lang="es-VE" sz="1400" dirty="0">
              <a:solidFill>
                <a:srgbClr val="0070C0"/>
              </a:solidFill>
            </a:endParaRPr>
          </a:p>
        </p:txBody>
      </p:sp>
      <p:sp>
        <p:nvSpPr>
          <p:cNvPr id="179" name="CuadroTexto 178">
            <a:extLst>
              <a:ext uri="{FF2B5EF4-FFF2-40B4-BE49-F238E27FC236}">
                <a16:creationId xmlns:a16="http://schemas.microsoft.com/office/drawing/2014/main" id="{2A6D2087-733F-4ED9-B8D3-178A42F2C3A7}"/>
              </a:ext>
            </a:extLst>
          </p:cNvPr>
          <p:cNvSpPr txBox="1"/>
          <p:nvPr/>
        </p:nvSpPr>
        <p:spPr>
          <a:xfrm>
            <a:off x="10829107" y="4916919"/>
            <a:ext cx="8411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>
                <a:solidFill>
                  <a:srgbClr val="0070C0"/>
                </a:solidFill>
              </a:rPr>
              <a:t>Docente</a:t>
            </a:r>
            <a:endParaRPr lang="es-VE" sz="1400" dirty="0">
              <a:solidFill>
                <a:srgbClr val="0070C0"/>
              </a:solidFill>
            </a:endParaRPr>
          </a:p>
        </p:txBody>
      </p:sp>
      <p:cxnSp>
        <p:nvCxnSpPr>
          <p:cNvPr id="181" name="Conector recto de flecha 180">
            <a:extLst>
              <a:ext uri="{FF2B5EF4-FFF2-40B4-BE49-F238E27FC236}">
                <a16:creationId xmlns:a16="http://schemas.microsoft.com/office/drawing/2014/main" id="{4D9C258F-01CB-4395-814F-7C8A41234952}"/>
              </a:ext>
            </a:extLst>
          </p:cNvPr>
          <p:cNvCxnSpPr>
            <a:cxnSpLocks/>
          </p:cNvCxnSpPr>
          <p:nvPr/>
        </p:nvCxnSpPr>
        <p:spPr>
          <a:xfrm flipH="1">
            <a:off x="10342429" y="3694824"/>
            <a:ext cx="268081" cy="123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CuadroTexto 66">
            <a:extLst>
              <a:ext uri="{FF2B5EF4-FFF2-40B4-BE49-F238E27FC236}">
                <a16:creationId xmlns:a16="http://schemas.microsoft.com/office/drawing/2014/main" id="{2DF61AA9-E527-4169-8E24-1BA1DA150AB6}"/>
              </a:ext>
            </a:extLst>
          </p:cNvPr>
          <p:cNvSpPr txBox="1"/>
          <p:nvPr/>
        </p:nvSpPr>
        <p:spPr>
          <a:xfrm>
            <a:off x="10361" y="3042750"/>
            <a:ext cx="1520765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Rechazo por no cumplir con requisitos</a:t>
            </a:r>
          </a:p>
          <a:p>
            <a:endParaRPr lang="es-VE" sz="1400" dirty="0"/>
          </a:p>
        </p:txBody>
      </p:sp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9BF97C25-1CB4-44BF-851A-E922BCD8F2FD}"/>
              </a:ext>
            </a:extLst>
          </p:cNvPr>
          <p:cNvCxnSpPr/>
          <p:nvPr/>
        </p:nvCxnSpPr>
        <p:spPr>
          <a:xfrm flipH="1">
            <a:off x="9843646" y="3734981"/>
            <a:ext cx="27150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1" name="Marcador de contenido 4">
            <a:extLst>
              <a:ext uri="{FF2B5EF4-FFF2-40B4-BE49-F238E27FC236}">
                <a16:creationId xmlns:a16="http://schemas.microsoft.com/office/drawing/2014/main" id="{E386153B-C708-40FF-AE21-7EAAD6D162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5719" y="5455232"/>
            <a:ext cx="455423" cy="766628"/>
          </a:xfrm>
          <a:prstGeom prst="rect">
            <a:avLst/>
          </a:prstGeom>
        </p:spPr>
      </p:pic>
      <p:sp>
        <p:nvSpPr>
          <p:cNvPr id="72" name="CuadroTexto 71">
            <a:extLst>
              <a:ext uri="{FF2B5EF4-FFF2-40B4-BE49-F238E27FC236}">
                <a16:creationId xmlns:a16="http://schemas.microsoft.com/office/drawing/2014/main" id="{2AA17D54-1143-4B68-8647-693549B4A273}"/>
              </a:ext>
            </a:extLst>
          </p:cNvPr>
          <p:cNvSpPr txBox="1"/>
          <p:nvPr/>
        </p:nvSpPr>
        <p:spPr>
          <a:xfrm>
            <a:off x="10830329" y="6193722"/>
            <a:ext cx="8793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>
                <a:solidFill>
                  <a:srgbClr val="0070C0"/>
                </a:solidFill>
              </a:rPr>
              <a:t>Egresado</a:t>
            </a:r>
            <a:endParaRPr lang="es-VE" sz="1400" dirty="0">
              <a:solidFill>
                <a:srgbClr val="0070C0"/>
              </a:solidFill>
            </a:endParaRPr>
          </a:p>
        </p:txBody>
      </p:sp>
      <p:cxnSp>
        <p:nvCxnSpPr>
          <p:cNvPr id="20" name="Conector recto 19">
            <a:extLst>
              <a:ext uri="{FF2B5EF4-FFF2-40B4-BE49-F238E27FC236}">
                <a16:creationId xmlns:a16="http://schemas.microsoft.com/office/drawing/2014/main" id="{F07E1066-3AA8-4A35-8DEF-FBBF06E47FDF}"/>
              </a:ext>
            </a:extLst>
          </p:cNvPr>
          <p:cNvCxnSpPr>
            <a:cxnSpLocks/>
          </p:cNvCxnSpPr>
          <p:nvPr/>
        </p:nvCxnSpPr>
        <p:spPr>
          <a:xfrm>
            <a:off x="10609532" y="1637994"/>
            <a:ext cx="17291" cy="43292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24">
            <a:extLst>
              <a:ext uri="{FF2B5EF4-FFF2-40B4-BE49-F238E27FC236}">
                <a16:creationId xmlns:a16="http://schemas.microsoft.com/office/drawing/2014/main" id="{B6AA2809-4E22-4670-99B6-9EFB29E0AD06}"/>
              </a:ext>
            </a:extLst>
          </p:cNvPr>
          <p:cNvCxnSpPr/>
          <p:nvPr/>
        </p:nvCxnSpPr>
        <p:spPr>
          <a:xfrm>
            <a:off x="10647353" y="5952418"/>
            <a:ext cx="3968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ector recto 85">
            <a:extLst>
              <a:ext uri="{FF2B5EF4-FFF2-40B4-BE49-F238E27FC236}">
                <a16:creationId xmlns:a16="http://schemas.microsoft.com/office/drawing/2014/main" id="{14BF61EC-2DD4-4D9E-8FFF-84FDD57FEB83}"/>
              </a:ext>
            </a:extLst>
          </p:cNvPr>
          <p:cNvCxnSpPr/>
          <p:nvPr/>
        </p:nvCxnSpPr>
        <p:spPr>
          <a:xfrm>
            <a:off x="10626823" y="1653307"/>
            <a:ext cx="3968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ector recto 86">
            <a:extLst>
              <a:ext uri="{FF2B5EF4-FFF2-40B4-BE49-F238E27FC236}">
                <a16:creationId xmlns:a16="http://schemas.microsoft.com/office/drawing/2014/main" id="{275FC21E-FA73-47E6-A9A7-E861788838AD}"/>
              </a:ext>
            </a:extLst>
          </p:cNvPr>
          <p:cNvCxnSpPr/>
          <p:nvPr/>
        </p:nvCxnSpPr>
        <p:spPr>
          <a:xfrm>
            <a:off x="10609532" y="2962127"/>
            <a:ext cx="3968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Rectángulo 92">
            <a:extLst>
              <a:ext uri="{FF2B5EF4-FFF2-40B4-BE49-F238E27FC236}">
                <a16:creationId xmlns:a16="http://schemas.microsoft.com/office/drawing/2014/main" id="{05C01713-C824-4B02-B8C4-39940DED7711}"/>
              </a:ext>
            </a:extLst>
          </p:cNvPr>
          <p:cNvSpPr/>
          <p:nvPr/>
        </p:nvSpPr>
        <p:spPr>
          <a:xfrm>
            <a:off x="351779" y="-60809"/>
            <a:ext cx="11318457" cy="738664"/>
          </a:xfrm>
          <a:prstGeom prst="rect">
            <a:avLst/>
          </a:prstGeom>
          <a:noFill/>
          <a:ln/>
        </p:spPr>
        <p:txBody>
          <a:bodyPr wrap="square" lIns="0" tIns="0" rIns="0" bIns="0" rtlCol="0" anchor="t">
            <a:spAutoFit/>
          </a:bodyPr>
          <a:lstStyle/>
          <a:p>
            <a:r>
              <a:rPr lang="es-MX" sz="4800" dirty="0"/>
              <a:t>Recepción y procesamiento de solicitudes</a:t>
            </a:r>
            <a:endParaRPr lang="es-VE" sz="4450" dirty="0">
              <a:solidFill>
                <a:schemeClr val="tx1">
                  <a:lumMod val="75000"/>
                  <a:lumOff val="25000"/>
                </a:schemeClr>
              </a:solidFill>
              <a:latin typeface="Roboto Slab" pitchFamily="34" charset="0"/>
              <a:ea typeface="Roboto Slab" pitchFamily="34" charset="-122"/>
            </a:endParaRPr>
          </a:p>
        </p:txBody>
      </p:sp>
      <p:cxnSp>
        <p:nvCxnSpPr>
          <p:cNvPr id="33" name="Conector recto 32">
            <a:extLst>
              <a:ext uri="{FF2B5EF4-FFF2-40B4-BE49-F238E27FC236}">
                <a16:creationId xmlns:a16="http://schemas.microsoft.com/office/drawing/2014/main" id="{7B17865A-B318-4187-A803-888537655FEC}"/>
              </a:ext>
            </a:extLst>
          </p:cNvPr>
          <p:cNvCxnSpPr>
            <a:cxnSpLocks/>
            <a:stCxn id="85" idx="2"/>
          </p:cNvCxnSpPr>
          <p:nvPr/>
        </p:nvCxnSpPr>
        <p:spPr>
          <a:xfrm>
            <a:off x="1720345" y="6003242"/>
            <a:ext cx="7779" cy="7577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CuadroTexto 97">
            <a:extLst>
              <a:ext uri="{FF2B5EF4-FFF2-40B4-BE49-F238E27FC236}">
                <a16:creationId xmlns:a16="http://schemas.microsoft.com/office/drawing/2014/main" id="{2E20AF23-5FB0-4DF8-B40F-68A492A5F229}"/>
              </a:ext>
            </a:extLst>
          </p:cNvPr>
          <p:cNvSpPr txBox="1"/>
          <p:nvPr/>
        </p:nvSpPr>
        <p:spPr>
          <a:xfrm>
            <a:off x="10626823" y="1887995"/>
            <a:ext cx="13364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>
                <a:solidFill>
                  <a:srgbClr val="0070C0"/>
                </a:solidFill>
              </a:rPr>
              <a:t>Profesional de la salud</a:t>
            </a:r>
            <a:endParaRPr lang="es-VE" sz="1400" dirty="0">
              <a:solidFill>
                <a:srgbClr val="0070C0"/>
              </a:solidFill>
            </a:endParaRPr>
          </a:p>
        </p:txBody>
      </p:sp>
      <p:cxnSp>
        <p:nvCxnSpPr>
          <p:cNvPr id="38" name="Conector recto 37">
            <a:extLst>
              <a:ext uri="{FF2B5EF4-FFF2-40B4-BE49-F238E27FC236}">
                <a16:creationId xmlns:a16="http://schemas.microsoft.com/office/drawing/2014/main" id="{8A98D40D-A23E-46B1-86D1-87334CE56E24}"/>
              </a:ext>
            </a:extLst>
          </p:cNvPr>
          <p:cNvCxnSpPr>
            <a:stCxn id="2" idx="2"/>
          </p:cNvCxnSpPr>
          <p:nvPr/>
        </p:nvCxnSpPr>
        <p:spPr>
          <a:xfrm>
            <a:off x="3899768" y="1745291"/>
            <a:ext cx="0" cy="2854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Rectángulo 103">
            <a:extLst>
              <a:ext uri="{FF2B5EF4-FFF2-40B4-BE49-F238E27FC236}">
                <a16:creationId xmlns:a16="http://schemas.microsoft.com/office/drawing/2014/main" id="{172C615E-37DB-44F4-9DAD-DDFD1BE3608D}"/>
              </a:ext>
            </a:extLst>
          </p:cNvPr>
          <p:cNvSpPr/>
          <p:nvPr/>
        </p:nvSpPr>
        <p:spPr>
          <a:xfrm>
            <a:off x="2957444" y="2066936"/>
            <a:ext cx="1918122" cy="46303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VE" altLang="es-VE" sz="1200" b="1" dirty="0">
                <a:solidFill>
                  <a:schemeClr val="tx1"/>
                </a:solidFill>
                <a:latin typeface="Arial" panose="020B0604020202020204" pitchFamily="34" charset="0"/>
              </a:rPr>
              <a:t>Suministra información</a:t>
            </a:r>
            <a:endParaRPr lang="es-VE" sz="1200" dirty="0"/>
          </a:p>
        </p:txBody>
      </p:sp>
      <p:cxnSp>
        <p:nvCxnSpPr>
          <p:cNvPr id="42" name="Conector: angular 41">
            <a:extLst>
              <a:ext uri="{FF2B5EF4-FFF2-40B4-BE49-F238E27FC236}">
                <a16:creationId xmlns:a16="http://schemas.microsoft.com/office/drawing/2014/main" id="{8D299F55-8322-463A-8F65-E6D1627B56A0}"/>
              </a:ext>
            </a:extLst>
          </p:cNvPr>
          <p:cNvCxnSpPr>
            <a:cxnSpLocks/>
            <a:stCxn id="104" idx="2"/>
          </p:cNvCxnSpPr>
          <p:nvPr/>
        </p:nvCxnSpPr>
        <p:spPr>
          <a:xfrm rot="5400000">
            <a:off x="1797811" y="4642314"/>
            <a:ext cx="4231038" cy="635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6" name="Marcador de contenido 4">
            <a:extLst>
              <a:ext uri="{FF2B5EF4-FFF2-40B4-BE49-F238E27FC236}">
                <a16:creationId xmlns:a16="http://schemas.microsoft.com/office/drawing/2014/main" id="{03FDEB89-47F3-499A-A26B-04B5A60C37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66004" y="1201859"/>
            <a:ext cx="455423" cy="766628"/>
          </a:xfrm>
          <a:prstGeom prst="rect">
            <a:avLst/>
          </a:prstGeom>
        </p:spPr>
      </p:pic>
      <p:cxnSp>
        <p:nvCxnSpPr>
          <p:cNvPr id="111" name="Conector recto 110">
            <a:extLst>
              <a:ext uri="{FF2B5EF4-FFF2-40B4-BE49-F238E27FC236}">
                <a16:creationId xmlns:a16="http://schemas.microsoft.com/office/drawing/2014/main" id="{648D6026-940E-47FA-B9CB-B32B29AEC34A}"/>
              </a:ext>
            </a:extLst>
          </p:cNvPr>
          <p:cNvCxnSpPr/>
          <p:nvPr/>
        </p:nvCxnSpPr>
        <p:spPr>
          <a:xfrm>
            <a:off x="10609532" y="4582073"/>
            <a:ext cx="3968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CuadroTexto 112">
            <a:extLst>
              <a:ext uri="{FF2B5EF4-FFF2-40B4-BE49-F238E27FC236}">
                <a16:creationId xmlns:a16="http://schemas.microsoft.com/office/drawing/2014/main" id="{4E48A972-179F-415A-AFFF-1ECA02944692}"/>
              </a:ext>
            </a:extLst>
          </p:cNvPr>
          <p:cNvSpPr txBox="1"/>
          <p:nvPr/>
        </p:nvSpPr>
        <p:spPr>
          <a:xfrm>
            <a:off x="3899768" y="1782457"/>
            <a:ext cx="10889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VE"/>
            </a:defPPr>
            <a:lvl1pPr>
              <a:defRPr sz="1400"/>
            </a:lvl1pPr>
          </a:lstStyle>
          <a:p>
            <a:r>
              <a:rPr lang="es-MX" dirty="0"/>
              <a:t>Información</a:t>
            </a:r>
            <a:endParaRPr lang="es-VE" dirty="0"/>
          </a:p>
        </p:txBody>
      </p:sp>
      <p:sp>
        <p:nvSpPr>
          <p:cNvPr id="114" name="CuadroTexto 113">
            <a:extLst>
              <a:ext uri="{FF2B5EF4-FFF2-40B4-BE49-F238E27FC236}">
                <a16:creationId xmlns:a16="http://schemas.microsoft.com/office/drawing/2014/main" id="{D6D5CF22-8886-4215-8F26-FCC3B74B99FB}"/>
              </a:ext>
            </a:extLst>
          </p:cNvPr>
          <p:cNvSpPr txBox="1"/>
          <p:nvPr/>
        </p:nvSpPr>
        <p:spPr>
          <a:xfrm>
            <a:off x="1789164" y="6305627"/>
            <a:ext cx="21010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VE"/>
            </a:defPPr>
            <a:lvl1pPr>
              <a:defRPr sz="1200"/>
            </a:lvl1pPr>
          </a:lstStyle>
          <a:p>
            <a:r>
              <a:rPr lang="es-MX" dirty="0"/>
              <a:t>Documento (Aceptación / Rechazo)</a:t>
            </a:r>
            <a:endParaRPr lang="es-VE" dirty="0"/>
          </a:p>
          <a:p>
            <a:endParaRPr lang="es-VE" dirty="0"/>
          </a:p>
        </p:txBody>
      </p:sp>
    </p:spTree>
    <p:extLst>
      <p:ext uri="{BB962C8B-B14F-4D97-AF65-F5344CB8AC3E}">
        <p14:creationId xmlns:p14="http://schemas.microsoft.com/office/powerpoint/2010/main" val="136744760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349</TotalTime>
  <Words>717</Words>
  <Application>Microsoft Office PowerPoint</Application>
  <PresentationFormat>Panorámica</PresentationFormat>
  <Paragraphs>101</Paragraphs>
  <Slides>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Roboto Slab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Nancy Urbina</dc:creator>
  <cp:lastModifiedBy>Nancy Urbina</cp:lastModifiedBy>
  <cp:revision>39</cp:revision>
  <cp:lastPrinted>2025-01-23T18:26:17Z</cp:lastPrinted>
  <dcterms:created xsi:type="dcterms:W3CDTF">2025-01-22T17:00:29Z</dcterms:created>
  <dcterms:modified xsi:type="dcterms:W3CDTF">2025-01-24T17:40:59Z</dcterms:modified>
</cp:coreProperties>
</file>