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797675" cy="992822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586" autoAdjust="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1FCCA-C2E2-44CC-B981-EBA999520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C2BDC3-A4D3-44E0-A304-3621CEE8A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0CCA3-0919-4D16-802C-158911261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419B09-3A35-467B-9B05-22562DCB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7938A7-01E9-44A7-9DA5-CFF4FE1C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2949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EB835-0AE8-419E-83E1-760EE667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FEA7AF-6E5C-4DDA-8FF9-977EB61D8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D58A59-8F1E-44AE-B92D-8E231F65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79EE42-2E2D-4500-A8E8-14FF68A6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BD567-3560-43D3-A384-F4C973AF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7702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332E45-5171-4849-A76E-F4E43F956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FC9E4E-011D-4611-9E1B-907A22FE2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65A9C2-2B0D-4150-B122-3BC8B0D8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942B65-C1A2-4C5E-8ACE-F24810F3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1FD87-70B0-47E0-9CA0-0F72CBE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2771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DC40D-DD7D-4EC0-A33D-9CB5D072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4D2EA4-B4E8-4A88-92DB-00B24FB39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00821-FB5D-4733-AC4D-331BABF2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E81ED-D52E-460B-BD57-89F0287C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F2B25-F503-4BE8-935B-D796F602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640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37844-A91A-4C86-A05B-40E18C5A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894656-AC22-4BDB-B7EA-C21D422E8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2BC21F-C81C-4EEB-9C22-D3039293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94D2CC-4694-471A-B714-2A08A847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BECD77-6D6E-4C41-A973-8709787E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0612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FECA9-4372-403D-81A5-5490EA89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16624-AAA7-41E8-83A5-3DAD11EC5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CEFE64-9238-4581-8737-5C419981E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A0CD99-B211-446B-8145-BA9714A4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0397E4-9A3B-44ED-A69D-EA21906B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2CC88E-12EA-4711-8C78-D72A7AE9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070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E8979-4C58-4FB9-888D-6C226D6D5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740554-208C-4B50-B66E-1EAF5EC4F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85B70D-C8C7-49A4-ABA1-C88D3DFC9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A9B1C6-4C91-4523-93CE-CC14872C5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F1D7A1-7EC2-45C6-B78E-12141A1A8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3FD70F-46F6-434E-BDBD-3DC1BDE5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5776AA-A2FC-40B4-B9B8-7C247D1B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A21B3F-5659-44C8-8062-8EAEB8FB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915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89068-CE72-487B-BBEA-06E3B8C6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20B743-5BB7-4817-A23A-E7DB4FD4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14685E-20D0-4100-BA32-53DAE87E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385C5F-FE40-427A-ADCF-F43C3EA6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8702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3A1BB5-FA1F-4254-B513-4CDFBC25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ACA543-F770-4F47-8902-D0DEA94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10788D-71FC-4748-9C5D-3974B293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7952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28D61-3313-4F3D-8411-B896566B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597EE1-1330-4308-84A0-5059FBF0C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C96443-4CD7-4A54-BE1F-F50EFE985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3BB7C8-CC77-4F4B-9A2F-7BA588A7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8C7971-712E-4436-BFE5-2D2FB61B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66AE85-4F7F-4AD5-970A-DB72B230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3721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77DFA1-F114-4FDC-84A7-C1777CC2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F40D8A-2300-4B13-AD03-06ED59CA9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C60EE0-F60D-4596-A8DD-6E1FE0878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D1A5FE-43C3-4CAF-845F-B369F631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813F43-8AC3-48F5-88B6-01AD9610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5B0C83-FCBD-4684-A553-ADD7BE33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42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DFACA-6D77-4289-8D79-32F7BE8E7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546F74-4776-41E7-83C9-651DD5012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29F-F22D-4B74-97C9-8EA5863A5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25F6-2B73-47D7-9C51-F3577DBBDF17}" type="datetimeFigureOut">
              <a:rPr lang="es-VE" smtClean="0"/>
              <a:t>2/6/2025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002EE-4E31-4FAE-8EAA-AAEB4E18F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3CE10-9227-4083-B8A3-6ED5B916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307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CF6F2E6F-94A8-4966-8AF8-4D35F4E25E31}"/>
              </a:ext>
            </a:extLst>
          </p:cNvPr>
          <p:cNvSpPr/>
          <p:nvPr/>
        </p:nvSpPr>
        <p:spPr>
          <a:xfrm>
            <a:off x="4100734" y="1297929"/>
            <a:ext cx="2764300" cy="31193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, Vinculación con las Coordinaciones Docentes, Difusión y Promoción, Evaluación y Mejora continua, Supervisor general</a:t>
            </a:r>
            <a:endParaRPr lang="es-V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59C6B65-C013-47D0-BE16-6480AF1AA71A}"/>
              </a:ext>
            </a:extLst>
          </p:cNvPr>
          <p:cNvSpPr/>
          <p:nvPr/>
        </p:nvSpPr>
        <p:spPr>
          <a:xfrm>
            <a:off x="7631587" y="3063056"/>
            <a:ext cx="43599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Planificación, </a:t>
            </a:r>
            <a:r>
              <a:rPr lang="es-MX" dirty="0">
                <a:solidFill>
                  <a:srgbClr val="FF0000"/>
                </a:solidFill>
              </a:rPr>
              <a:t>Diseño Curricular, </a:t>
            </a:r>
            <a:r>
              <a:rPr lang="es-MX" dirty="0"/>
              <a:t>Académico, </a:t>
            </a:r>
            <a:r>
              <a:rPr lang="es-MX" dirty="0">
                <a:solidFill>
                  <a:srgbClr val="FF0000"/>
                </a:solidFill>
              </a:rPr>
              <a:t>Administrativo</a:t>
            </a:r>
            <a:r>
              <a:rPr lang="es-MX" dirty="0"/>
              <a:t>, Investigación, </a:t>
            </a:r>
            <a:r>
              <a:rPr lang="es-MX" dirty="0">
                <a:solidFill>
                  <a:srgbClr val="FF0000"/>
                </a:solidFill>
              </a:rPr>
              <a:t>Vinculación con las Coordinaciones Docentes, Difusión y Promoción, Evaluación y Mejora continua, Supervisor general</a:t>
            </a:r>
            <a:endParaRPr lang="es-VE" dirty="0">
              <a:solidFill>
                <a:srgbClr val="FF0000"/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F94E4967-3E35-4F04-8BDB-D6102FA63A36}"/>
              </a:ext>
            </a:extLst>
          </p:cNvPr>
          <p:cNvCxnSpPr>
            <a:cxnSpLocks/>
          </p:cNvCxnSpPr>
          <p:nvPr/>
        </p:nvCxnSpPr>
        <p:spPr>
          <a:xfrm>
            <a:off x="1825869" y="2642935"/>
            <a:ext cx="21998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64A9971F-DE80-400E-89F4-FDF6C2A8C409}"/>
              </a:ext>
            </a:extLst>
          </p:cNvPr>
          <p:cNvSpPr/>
          <p:nvPr/>
        </p:nvSpPr>
        <p:spPr>
          <a:xfrm>
            <a:off x="2189283" y="1639140"/>
            <a:ext cx="16998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</a:t>
            </a:r>
          </a:p>
          <a:p>
            <a:r>
              <a:rPr lang="es-MX" dirty="0"/>
              <a:t>Notas</a:t>
            </a:r>
          </a:p>
          <a:p>
            <a:r>
              <a:rPr lang="es-MX" dirty="0"/>
              <a:t>Bases de datos</a:t>
            </a:r>
            <a:endParaRPr lang="es-VE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CF3AA3-D24A-4500-AB2B-42BBFC434AF0}"/>
              </a:ext>
            </a:extLst>
          </p:cNvPr>
          <p:cNvSpPr/>
          <p:nvPr/>
        </p:nvSpPr>
        <p:spPr>
          <a:xfrm>
            <a:off x="363414" y="1346776"/>
            <a:ext cx="1614267" cy="344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Estudiante</a:t>
            </a:r>
            <a:endParaRPr lang="es-VE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DC69C92-70C9-47F4-9FF1-07E77F9C7B57}"/>
              </a:ext>
            </a:extLst>
          </p:cNvPr>
          <p:cNvSpPr/>
          <p:nvPr/>
        </p:nvSpPr>
        <p:spPr>
          <a:xfrm>
            <a:off x="2397367" y="5309739"/>
            <a:ext cx="1845214" cy="784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Director docente de hospitales</a:t>
            </a:r>
            <a:endParaRPr lang="es-VE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4C637A0-8D76-47B7-85A1-76F80F357206}"/>
              </a:ext>
            </a:extLst>
          </p:cNvPr>
          <p:cNvSpPr/>
          <p:nvPr/>
        </p:nvSpPr>
        <p:spPr>
          <a:xfrm>
            <a:off x="363414" y="2519745"/>
            <a:ext cx="1614267" cy="279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Docente </a:t>
            </a:r>
            <a:endParaRPr lang="es-VE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D1434A9-387D-4B75-B237-CD2D7C1F82EB}"/>
              </a:ext>
            </a:extLst>
          </p:cNvPr>
          <p:cNvSpPr/>
          <p:nvPr/>
        </p:nvSpPr>
        <p:spPr>
          <a:xfrm>
            <a:off x="140674" y="5309739"/>
            <a:ext cx="2196905" cy="806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Coordinador docente de hospitales</a:t>
            </a:r>
            <a:endParaRPr lang="es-VE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B46A86E-1B2F-49E3-99C5-11D9446C06AD}"/>
              </a:ext>
            </a:extLst>
          </p:cNvPr>
          <p:cNvSpPr/>
          <p:nvPr/>
        </p:nvSpPr>
        <p:spPr>
          <a:xfrm>
            <a:off x="8175671" y="5298763"/>
            <a:ext cx="1080865" cy="340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Tutor</a:t>
            </a:r>
            <a:endParaRPr lang="es-VE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E41B0EE-D853-4EF6-B5F5-D9515F20EA54}"/>
              </a:ext>
            </a:extLst>
          </p:cNvPr>
          <p:cNvSpPr/>
          <p:nvPr/>
        </p:nvSpPr>
        <p:spPr>
          <a:xfrm>
            <a:off x="9316325" y="5309738"/>
            <a:ext cx="939024" cy="285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Revisor</a:t>
            </a:r>
            <a:endParaRPr lang="es-VE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35C5B7B-CD29-47AA-9335-8B934AEECBE8}"/>
              </a:ext>
            </a:extLst>
          </p:cNvPr>
          <p:cNvSpPr/>
          <p:nvPr/>
        </p:nvSpPr>
        <p:spPr>
          <a:xfrm>
            <a:off x="4295334" y="5309738"/>
            <a:ext cx="1922582" cy="784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Coordinador docente de cursos</a:t>
            </a:r>
            <a:endParaRPr lang="es-VE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966398-F44B-4EDF-B5D8-F0D7C46E5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0734" y="3821388"/>
            <a:ext cx="2596662" cy="737431"/>
          </a:xfrm>
        </p:spPr>
        <p:txBody>
          <a:bodyPr>
            <a:normAutofit/>
          </a:bodyPr>
          <a:lstStyle/>
          <a:p>
            <a:pPr algn="r"/>
            <a:r>
              <a:rPr lang="es-VE" sz="2000" b="1" dirty="0">
                <a:solidFill>
                  <a:schemeClr val="tx2"/>
                </a:solidFill>
              </a:rPr>
              <a:t>Coordinación general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55B3FC3C-F487-4526-BB60-D581FEF80E5B}"/>
              </a:ext>
            </a:extLst>
          </p:cNvPr>
          <p:cNvCxnSpPr/>
          <p:nvPr/>
        </p:nvCxnSpPr>
        <p:spPr>
          <a:xfrm>
            <a:off x="1943684" y="1593590"/>
            <a:ext cx="20820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AA0899-B4C0-44F2-A94A-93F1D133C4C5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1170547" y="2799424"/>
            <a:ext cx="1" cy="2243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F6468BC-DD08-4764-BA1A-1431DCF74065}"/>
              </a:ext>
            </a:extLst>
          </p:cNvPr>
          <p:cNvCxnSpPr>
            <a:cxnSpLocks/>
          </p:cNvCxnSpPr>
          <p:nvPr/>
        </p:nvCxnSpPr>
        <p:spPr>
          <a:xfrm>
            <a:off x="1170547" y="5021914"/>
            <a:ext cx="8615290" cy="2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3C27742-E965-43C1-8A82-C3D77BAA5B36}"/>
              </a:ext>
            </a:extLst>
          </p:cNvPr>
          <p:cNvSpPr/>
          <p:nvPr/>
        </p:nvSpPr>
        <p:spPr>
          <a:xfrm>
            <a:off x="6270669" y="5298763"/>
            <a:ext cx="1845214" cy="784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Director docente de cursos</a:t>
            </a:r>
            <a:endParaRPr lang="es-VE" dirty="0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A61F91E3-241C-48C4-B394-6A3F8C73C557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9785837" y="5024262"/>
            <a:ext cx="0" cy="28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3D0BB5BC-0288-46B3-BF7A-DC0D72BDF380}"/>
              </a:ext>
            </a:extLst>
          </p:cNvPr>
          <p:cNvCxnSpPr>
            <a:cxnSpLocks/>
          </p:cNvCxnSpPr>
          <p:nvPr/>
        </p:nvCxnSpPr>
        <p:spPr>
          <a:xfrm>
            <a:off x="8644010" y="5021914"/>
            <a:ext cx="0" cy="28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7A232D1-ECD7-4535-97E2-C385D05DFC0B}"/>
              </a:ext>
            </a:extLst>
          </p:cNvPr>
          <p:cNvCxnSpPr>
            <a:cxnSpLocks/>
          </p:cNvCxnSpPr>
          <p:nvPr/>
        </p:nvCxnSpPr>
        <p:spPr>
          <a:xfrm>
            <a:off x="7108289" y="5005498"/>
            <a:ext cx="0" cy="28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17FF8685-823C-4D9B-A216-EA13FFD4BCEA}"/>
              </a:ext>
            </a:extLst>
          </p:cNvPr>
          <p:cNvCxnSpPr>
            <a:cxnSpLocks/>
          </p:cNvCxnSpPr>
          <p:nvPr/>
        </p:nvCxnSpPr>
        <p:spPr>
          <a:xfrm>
            <a:off x="5181013" y="5021914"/>
            <a:ext cx="0" cy="28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E2659DA0-F758-488F-AA97-6E89180930EA}"/>
              </a:ext>
            </a:extLst>
          </p:cNvPr>
          <p:cNvCxnSpPr>
            <a:cxnSpLocks/>
          </p:cNvCxnSpPr>
          <p:nvPr/>
        </p:nvCxnSpPr>
        <p:spPr>
          <a:xfrm>
            <a:off x="3253739" y="5005498"/>
            <a:ext cx="0" cy="28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78617780-312B-40FA-B440-D6EB3772E2C3}"/>
              </a:ext>
            </a:extLst>
          </p:cNvPr>
          <p:cNvCxnSpPr>
            <a:cxnSpLocks/>
          </p:cNvCxnSpPr>
          <p:nvPr/>
        </p:nvCxnSpPr>
        <p:spPr>
          <a:xfrm>
            <a:off x="1171716" y="4989082"/>
            <a:ext cx="0" cy="301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A800898E-B615-48C0-B2E9-F250E375590E}"/>
              </a:ext>
            </a:extLst>
          </p:cNvPr>
          <p:cNvCxnSpPr>
            <a:cxnSpLocks/>
          </p:cNvCxnSpPr>
          <p:nvPr/>
        </p:nvCxnSpPr>
        <p:spPr>
          <a:xfrm>
            <a:off x="8796410" y="5174314"/>
            <a:ext cx="0" cy="28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6CEFBBB4-7C13-4526-8A6A-DBD164AC14DE}"/>
              </a:ext>
            </a:extLst>
          </p:cNvPr>
          <p:cNvCxnSpPr>
            <a:cxnSpLocks/>
          </p:cNvCxnSpPr>
          <p:nvPr/>
        </p:nvCxnSpPr>
        <p:spPr>
          <a:xfrm>
            <a:off x="6872069" y="2116681"/>
            <a:ext cx="8792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 45">
            <a:extLst>
              <a:ext uri="{FF2B5EF4-FFF2-40B4-BE49-F238E27FC236}">
                <a16:creationId xmlns:a16="http://schemas.microsoft.com/office/drawing/2014/main" id="{2FC10209-E715-47B3-9EE6-920250D68116}"/>
              </a:ext>
            </a:extLst>
          </p:cNvPr>
          <p:cNvSpPr/>
          <p:nvPr/>
        </p:nvSpPr>
        <p:spPr>
          <a:xfrm>
            <a:off x="7758334" y="1297929"/>
            <a:ext cx="30456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1400" dirty="0"/>
              <a:t>Constancias</a:t>
            </a:r>
          </a:p>
          <a:p>
            <a:r>
              <a:rPr lang="es-VE" sz="1400" dirty="0"/>
              <a:t>Títulos de egresados</a:t>
            </a:r>
          </a:p>
          <a:p>
            <a:r>
              <a:rPr lang="es-VE" sz="1400" dirty="0"/>
              <a:t>Notas certificadas</a:t>
            </a:r>
          </a:p>
          <a:p>
            <a:r>
              <a:rPr lang="es-VE" sz="1400" dirty="0"/>
              <a:t>Autorizaciones para defensa de TG Aprobación de defensas</a:t>
            </a:r>
          </a:p>
          <a:p>
            <a:r>
              <a:rPr lang="es-VE" sz="1400" dirty="0"/>
              <a:t>Informes globales de estudiantes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A7A2F25-EB77-4D39-A20E-C37E429B2B24}"/>
              </a:ext>
            </a:extLst>
          </p:cNvPr>
          <p:cNvSpPr/>
          <p:nvPr/>
        </p:nvSpPr>
        <p:spPr>
          <a:xfrm>
            <a:off x="10377266" y="1385915"/>
            <a:ext cx="1614267" cy="527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Estudiante</a:t>
            </a:r>
            <a:endParaRPr lang="es-VE" dirty="0"/>
          </a:p>
        </p:txBody>
      </p: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77B4046E-CAA7-4B9B-A59B-62C99A6CAE04}"/>
              </a:ext>
            </a:extLst>
          </p:cNvPr>
          <p:cNvCxnSpPr>
            <a:cxnSpLocks/>
          </p:cNvCxnSpPr>
          <p:nvPr/>
        </p:nvCxnSpPr>
        <p:spPr>
          <a:xfrm>
            <a:off x="8810478" y="1462729"/>
            <a:ext cx="1458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DC61109B-23D0-4EB4-A7CD-0E220402781C}"/>
              </a:ext>
            </a:extLst>
          </p:cNvPr>
          <p:cNvCxnSpPr>
            <a:cxnSpLocks/>
          </p:cNvCxnSpPr>
          <p:nvPr/>
        </p:nvCxnSpPr>
        <p:spPr>
          <a:xfrm>
            <a:off x="9365564" y="1664620"/>
            <a:ext cx="8897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74970469-83B0-47E4-86D5-ACD45404299C}"/>
              </a:ext>
            </a:extLst>
          </p:cNvPr>
          <p:cNvCxnSpPr>
            <a:cxnSpLocks/>
          </p:cNvCxnSpPr>
          <p:nvPr/>
        </p:nvCxnSpPr>
        <p:spPr>
          <a:xfrm>
            <a:off x="9186346" y="1874587"/>
            <a:ext cx="1069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5F62B1E9-0736-451E-BAB7-A44112621139}"/>
              </a:ext>
            </a:extLst>
          </p:cNvPr>
          <p:cNvCxnSpPr>
            <a:endCxn id="49" idx="2"/>
          </p:cNvCxnSpPr>
          <p:nvPr/>
        </p:nvCxnSpPr>
        <p:spPr>
          <a:xfrm flipV="1">
            <a:off x="10377266" y="1913724"/>
            <a:ext cx="807134" cy="2029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: angular 63">
            <a:extLst>
              <a:ext uri="{FF2B5EF4-FFF2-40B4-BE49-F238E27FC236}">
                <a16:creationId xmlns:a16="http://schemas.microsoft.com/office/drawing/2014/main" id="{019C40ED-F352-40C7-AA6F-CBD5F376AB6C}"/>
              </a:ext>
            </a:extLst>
          </p:cNvPr>
          <p:cNvCxnSpPr>
            <a:cxnSpLocks/>
          </p:cNvCxnSpPr>
          <p:nvPr/>
        </p:nvCxnSpPr>
        <p:spPr>
          <a:xfrm flipV="1">
            <a:off x="9600908" y="1990426"/>
            <a:ext cx="2157340" cy="305863"/>
          </a:xfrm>
          <a:prstGeom prst="bentConnector3">
            <a:avLst>
              <a:gd name="adj1" fmla="val 1002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uadroTexto 71">
            <a:extLst>
              <a:ext uri="{FF2B5EF4-FFF2-40B4-BE49-F238E27FC236}">
                <a16:creationId xmlns:a16="http://schemas.microsoft.com/office/drawing/2014/main" id="{93B82D5E-2D7B-486B-B89A-25B83E135A0E}"/>
              </a:ext>
            </a:extLst>
          </p:cNvPr>
          <p:cNvSpPr txBox="1"/>
          <p:nvPr/>
        </p:nvSpPr>
        <p:spPr>
          <a:xfrm>
            <a:off x="4147619" y="1346776"/>
            <a:ext cx="27643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Inscripción del estudiante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Registro de notas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Egreso por graduación</a:t>
            </a:r>
            <a:endParaRPr lang="es-VE" dirty="0"/>
          </a:p>
        </p:txBody>
      </p:sp>
      <p:sp>
        <p:nvSpPr>
          <p:cNvPr id="84" name="Título 1">
            <a:extLst>
              <a:ext uri="{FF2B5EF4-FFF2-40B4-BE49-F238E27FC236}">
                <a16:creationId xmlns:a16="http://schemas.microsoft.com/office/drawing/2014/main" id="{86D528ED-0B66-435F-91F6-9AD5004A186A}"/>
              </a:ext>
            </a:extLst>
          </p:cNvPr>
          <p:cNvSpPr txBox="1">
            <a:spLocks/>
          </p:cNvSpPr>
          <p:nvPr/>
        </p:nvSpPr>
        <p:spPr>
          <a:xfrm>
            <a:off x="-21106" y="55380"/>
            <a:ext cx="3693949" cy="737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VE" sz="2000" b="1" dirty="0">
                <a:solidFill>
                  <a:schemeClr val="tx2"/>
                </a:solidFill>
              </a:rPr>
              <a:t>Proceso: Coordinación general Silvia Piñango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F12A405D-158A-4297-AF00-C1F29D29871F}"/>
              </a:ext>
            </a:extLst>
          </p:cNvPr>
          <p:cNvSpPr/>
          <p:nvPr/>
        </p:nvSpPr>
        <p:spPr>
          <a:xfrm>
            <a:off x="4159348" y="146265"/>
            <a:ext cx="80326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1600" dirty="0"/>
              <a:t>Engranar las diferentes secciones en relación a aspectos académicos de los </a:t>
            </a:r>
            <a:r>
              <a:rPr lang="es-VE" sz="1400" dirty="0"/>
              <a:t>estudiantes</a:t>
            </a:r>
            <a:r>
              <a:rPr lang="es-VE" sz="1600" dirty="0"/>
              <a:t> (ingreso, registro de notas, egreso de estudiantes),  aspectos docentes (registro del personal docente, </a:t>
            </a:r>
            <a:r>
              <a:rPr lang="es-VE" sz="1600" dirty="0" err="1"/>
              <a:t>constitucion</a:t>
            </a:r>
            <a:r>
              <a:rPr lang="es-VE" sz="1600" dirty="0"/>
              <a:t> de los </a:t>
            </a:r>
            <a:r>
              <a:rPr lang="es-VE" sz="1600" dirty="0" err="1"/>
              <a:t>comites</a:t>
            </a:r>
            <a:r>
              <a:rPr lang="es-VE" sz="1600" dirty="0"/>
              <a:t> </a:t>
            </a:r>
            <a:r>
              <a:rPr lang="es-VE" sz="1600" dirty="0" err="1"/>
              <a:t>academicos</a:t>
            </a:r>
            <a:r>
              <a:rPr lang="es-VE" sz="1600" dirty="0"/>
              <a:t> y de disciplina, coordinadores docentes hospitalarios), </a:t>
            </a:r>
            <a:r>
              <a:rPr lang="es-VE" sz="1600" dirty="0" err="1"/>
              <a:t>actualizacion</a:t>
            </a:r>
            <a:r>
              <a:rPr lang="es-VE" sz="1600" dirty="0"/>
              <a:t> de programas (</a:t>
            </a:r>
            <a:r>
              <a:rPr lang="es-VE" sz="1600" dirty="0" err="1"/>
              <a:t>actualizacion</a:t>
            </a:r>
            <a:r>
              <a:rPr lang="es-VE" sz="1600" dirty="0"/>
              <a:t> de los programas docentes).</a:t>
            </a:r>
          </a:p>
        </p:txBody>
      </p:sp>
    </p:spTree>
    <p:extLst>
      <p:ext uri="{BB962C8B-B14F-4D97-AF65-F5344CB8AC3E}">
        <p14:creationId xmlns:p14="http://schemas.microsoft.com/office/powerpoint/2010/main" val="290293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E8BD249-1A3D-40AA-90D6-EDE94EF93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5132" y="3070335"/>
            <a:ext cx="571580" cy="96215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97E505A-EE79-41AD-A8F8-158EF05E37D5}"/>
              </a:ext>
            </a:extLst>
          </p:cNvPr>
          <p:cNvSpPr txBox="1"/>
          <p:nvPr/>
        </p:nvSpPr>
        <p:spPr>
          <a:xfrm>
            <a:off x="562707" y="4036880"/>
            <a:ext cx="13364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Estudiante</a:t>
            </a:r>
            <a:endParaRPr lang="es-VE" dirty="0"/>
          </a:p>
        </p:txBody>
      </p:sp>
      <p:pic>
        <p:nvPicPr>
          <p:cNvPr id="6" name="Marcador de contenido 4">
            <a:extLst>
              <a:ext uri="{FF2B5EF4-FFF2-40B4-BE49-F238E27FC236}">
                <a16:creationId xmlns:a16="http://schemas.microsoft.com/office/drawing/2014/main" id="{1C25F1D2-768F-4282-91FB-07FCB5857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012" y="3144252"/>
            <a:ext cx="571580" cy="96215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C78AA1F0-0E46-41F9-9883-F3B144B71981}"/>
              </a:ext>
            </a:extLst>
          </p:cNvPr>
          <p:cNvSpPr txBox="1"/>
          <p:nvPr/>
        </p:nvSpPr>
        <p:spPr>
          <a:xfrm>
            <a:off x="5347587" y="4034444"/>
            <a:ext cx="13364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Docente</a:t>
            </a:r>
            <a:endParaRPr lang="es-VE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0770AF8C-40B0-48A4-8B2A-98DFCC7C8B96}"/>
              </a:ext>
            </a:extLst>
          </p:cNvPr>
          <p:cNvSpPr/>
          <p:nvPr/>
        </p:nvSpPr>
        <p:spPr>
          <a:xfrm>
            <a:off x="5870471" y="4365923"/>
            <a:ext cx="295421" cy="76636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D1BB39B-E935-4BE5-A3B8-BAC1DE22B826}"/>
              </a:ext>
            </a:extLst>
          </p:cNvPr>
          <p:cNvCxnSpPr>
            <a:cxnSpLocks/>
          </p:cNvCxnSpPr>
          <p:nvPr/>
        </p:nvCxnSpPr>
        <p:spPr>
          <a:xfrm>
            <a:off x="6025215" y="4442559"/>
            <a:ext cx="0" cy="183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4DDA010-4051-45B1-B5EA-FF591EBE3A05}"/>
              </a:ext>
            </a:extLst>
          </p:cNvPr>
          <p:cNvCxnSpPr>
            <a:cxnSpLocks/>
          </p:cNvCxnSpPr>
          <p:nvPr/>
        </p:nvCxnSpPr>
        <p:spPr>
          <a:xfrm flipV="1">
            <a:off x="3094140" y="4644427"/>
            <a:ext cx="5709853" cy="11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Marcador de contenido 4">
            <a:extLst>
              <a:ext uri="{FF2B5EF4-FFF2-40B4-BE49-F238E27FC236}">
                <a16:creationId xmlns:a16="http://schemas.microsoft.com/office/drawing/2014/main" id="{B2FB7629-E07E-4DA5-808E-ADDD3E585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350" y="4899540"/>
            <a:ext cx="571580" cy="962159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7286319A-51CB-4989-8841-0048C5B536D5}"/>
              </a:ext>
            </a:extLst>
          </p:cNvPr>
          <p:cNvSpPr txBox="1"/>
          <p:nvPr/>
        </p:nvSpPr>
        <p:spPr>
          <a:xfrm>
            <a:off x="2331982" y="5702905"/>
            <a:ext cx="1393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Coordinador docente de hospitales</a:t>
            </a:r>
            <a:endParaRPr lang="es-VE" dirty="0"/>
          </a:p>
        </p:txBody>
      </p:sp>
      <p:pic>
        <p:nvPicPr>
          <p:cNvPr id="18" name="Marcador de contenido 4">
            <a:extLst>
              <a:ext uri="{FF2B5EF4-FFF2-40B4-BE49-F238E27FC236}">
                <a16:creationId xmlns:a16="http://schemas.microsoft.com/office/drawing/2014/main" id="{113FF82F-4A6A-43E7-8EC7-3342F9212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549" y="4883127"/>
            <a:ext cx="571580" cy="962159"/>
          </a:xfrm>
          <a:prstGeom prst="rect">
            <a:avLst/>
          </a:prstGeom>
        </p:spPr>
      </p:pic>
      <p:pic>
        <p:nvPicPr>
          <p:cNvPr id="20" name="Marcador de contenido 4">
            <a:extLst>
              <a:ext uri="{FF2B5EF4-FFF2-40B4-BE49-F238E27FC236}">
                <a16:creationId xmlns:a16="http://schemas.microsoft.com/office/drawing/2014/main" id="{038560F4-7FB0-4654-BF16-419E1D50A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640" y="4915953"/>
            <a:ext cx="571580" cy="962159"/>
          </a:xfrm>
          <a:prstGeom prst="rect">
            <a:avLst/>
          </a:prstGeom>
        </p:spPr>
      </p:pic>
      <p:pic>
        <p:nvPicPr>
          <p:cNvPr id="22" name="Marcador de contenido 4">
            <a:extLst>
              <a:ext uri="{FF2B5EF4-FFF2-40B4-BE49-F238E27FC236}">
                <a16:creationId xmlns:a16="http://schemas.microsoft.com/office/drawing/2014/main" id="{830F3CAE-10FD-42BA-B4EA-48656DC26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179" y="4899540"/>
            <a:ext cx="571580" cy="962159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A18C461F-69AB-463C-9773-0D77C5BDFEB8}"/>
              </a:ext>
            </a:extLst>
          </p:cNvPr>
          <p:cNvSpPr txBox="1"/>
          <p:nvPr/>
        </p:nvSpPr>
        <p:spPr>
          <a:xfrm>
            <a:off x="3528643" y="5737564"/>
            <a:ext cx="1516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Director docente de hospitales</a:t>
            </a:r>
            <a:endParaRPr lang="es-VE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8339E6A-C1DC-402E-9C64-5E5766D28000}"/>
              </a:ext>
            </a:extLst>
          </p:cNvPr>
          <p:cNvSpPr txBox="1"/>
          <p:nvPr/>
        </p:nvSpPr>
        <p:spPr>
          <a:xfrm>
            <a:off x="4773188" y="5744815"/>
            <a:ext cx="1516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Coordinador docente de hospitales</a:t>
            </a:r>
            <a:endParaRPr lang="es-VE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74C514F-8C3F-41DE-ADF8-D564846316B4}"/>
              </a:ext>
            </a:extLst>
          </p:cNvPr>
          <p:cNvSpPr txBox="1"/>
          <p:nvPr/>
        </p:nvSpPr>
        <p:spPr>
          <a:xfrm>
            <a:off x="6074155" y="5744815"/>
            <a:ext cx="1516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Director docente de hospitales</a:t>
            </a:r>
            <a:endParaRPr lang="es-VE" dirty="0"/>
          </a:p>
        </p:txBody>
      </p:sp>
      <p:pic>
        <p:nvPicPr>
          <p:cNvPr id="27" name="Marcador de contenido 4">
            <a:extLst>
              <a:ext uri="{FF2B5EF4-FFF2-40B4-BE49-F238E27FC236}">
                <a16:creationId xmlns:a16="http://schemas.microsoft.com/office/drawing/2014/main" id="{D9F9A60B-8519-4FFE-9594-FE5AB7238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7669" y="4932366"/>
            <a:ext cx="571580" cy="962159"/>
          </a:xfrm>
          <a:prstGeom prst="rect">
            <a:avLst/>
          </a:prstGeom>
        </p:spPr>
      </p:pic>
      <p:pic>
        <p:nvPicPr>
          <p:cNvPr id="28" name="Marcador de contenido 4">
            <a:extLst>
              <a:ext uri="{FF2B5EF4-FFF2-40B4-BE49-F238E27FC236}">
                <a16:creationId xmlns:a16="http://schemas.microsoft.com/office/drawing/2014/main" id="{1EA385F9-F903-4265-994A-3AC81FD75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203" y="4915953"/>
            <a:ext cx="571580" cy="96215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B670C661-7AA2-4DCD-AB89-F0658A9247D6}"/>
              </a:ext>
            </a:extLst>
          </p:cNvPr>
          <p:cNvSpPr txBox="1"/>
          <p:nvPr/>
        </p:nvSpPr>
        <p:spPr>
          <a:xfrm>
            <a:off x="7352708" y="5744815"/>
            <a:ext cx="86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Tutor</a:t>
            </a:r>
            <a:endParaRPr lang="es-VE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D3A473C-4D92-4E32-B051-DCDB2E5B2EF6}"/>
              </a:ext>
            </a:extLst>
          </p:cNvPr>
          <p:cNvSpPr txBox="1"/>
          <p:nvPr/>
        </p:nvSpPr>
        <p:spPr>
          <a:xfrm>
            <a:off x="8374890" y="5747480"/>
            <a:ext cx="1013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Revisor</a:t>
            </a:r>
            <a:endParaRPr lang="es-VE" dirty="0"/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58FA1A2-9EA4-45E1-A99C-82F7967FEB79}"/>
              </a:ext>
            </a:extLst>
          </p:cNvPr>
          <p:cNvCxnSpPr>
            <a:cxnSpLocks/>
          </p:cNvCxnSpPr>
          <p:nvPr/>
        </p:nvCxnSpPr>
        <p:spPr>
          <a:xfrm>
            <a:off x="3094140" y="4626178"/>
            <a:ext cx="0" cy="273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CCAC0F1E-4CFF-42EC-ABC3-85DD97CBF98B}"/>
              </a:ext>
            </a:extLst>
          </p:cNvPr>
          <p:cNvCxnSpPr>
            <a:cxnSpLocks/>
          </p:cNvCxnSpPr>
          <p:nvPr/>
        </p:nvCxnSpPr>
        <p:spPr>
          <a:xfrm>
            <a:off x="4160927" y="4651966"/>
            <a:ext cx="0" cy="273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95C0B6EF-17ED-47AE-B8D5-541F4A60EAF0}"/>
              </a:ext>
            </a:extLst>
          </p:cNvPr>
          <p:cNvCxnSpPr>
            <a:cxnSpLocks/>
          </p:cNvCxnSpPr>
          <p:nvPr/>
        </p:nvCxnSpPr>
        <p:spPr>
          <a:xfrm>
            <a:off x="5427018" y="4651966"/>
            <a:ext cx="0" cy="273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A9200556-92A9-4942-B6B5-195E72B58AB2}"/>
              </a:ext>
            </a:extLst>
          </p:cNvPr>
          <p:cNvCxnSpPr>
            <a:cxnSpLocks/>
          </p:cNvCxnSpPr>
          <p:nvPr/>
        </p:nvCxnSpPr>
        <p:spPr>
          <a:xfrm>
            <a:off x="6707176" y="4666034"/>
            <a:ext cx="0" cy="273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DC170F4-B439-4B9F-9F7F-1DD4800960D0}"/>
              </a:ext>
            </a:extLst>
          </p:cNvPr>
          <p:cNvCxnSpPr>
            <a:cxnSpLocks/>
          </p:cNvCxnSpPr>
          <p:nvPr/>
        </p:nvCxnSpPr>
        <p:spPr>
          <a:xfrm>
            <a:off x="7776326" y="4670474"/>
            <a:ext cx="0" cy="254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DF900AF0-1C1D-4F81-85FB-03793D19AF86}"/>
              </a:ext>
            </a:extLst>
          </p:cNvPr>
          <p:cNvCxnSpPr>
            <a:cxnSpLocks/>
          </p:cNvCxnSpPr>
          <p:nvPr/>
        </p:nvCxnSpPr>
        <p:spPr>
          <a:xfrm>
            <a:off x="8789206" y="4666034"/>
            <a:ext cx="0" cy="273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44EE3A1-E007-4D07-BE4E-129E766721B2}"/>
              </a:ext>
            </a:extLst>
          </p:cNvPr>
          <p:cNvSpPr txBox="1"/>
          <p:nvPr/>
        </p:nvSpPr>
        <p:spPr>
          <a:xfrm>
            <a:off x="542458" y="732642"/>
            <a:ext cx="11246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Actor</a:t>
            </a:r>
            <a:r>
              <a:rPr lang="es-MX" dirty="0"/>
              <a:t>: es una entidad que interactúa con un sistema y que requiere que este le proporcione una funcionalidad  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67686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607C000-4EF8-452D-9A57-DEF9695DBEB1}"/>
              </a:ext>
            </a:extLst>
          </p:cNvPr>
          <p:cNvSpPr/>
          <p:nvPr/>
        </p:nvSpPr>
        <p:spPr>
          <a:xfrm>
            <a:off x="3625873" y="1547671"/>
            <a:ext cx="4360985" cy="436674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D778C5-DDCA-4F61-A30C-F8651E1FBADC}"/>
              </a:ext>
            </a:extLst>
          </p:cNvPr>
          <p:cNvSpPr/>
          <p:nvPr/>
        </p:nvSpPr>
        <p:spPr>
          <a:xfrm>
            <a:off x="4076039" y="1769237"/>
            <a:ext cx="3446585" cy="590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Generar información / Documentos</a:t>
            </a:r>
            <a:endParaRPr lang="es-VE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7D5B33-095D-4580-A70A-FC1CFDEBA850}"/>
              </a:ext>
            </a:extLst>
          </p:cNvPr>
          <p:cNvCxnSpPr>
            <a:cxnSpLocks/>
          </p:cNvCxnSpPr>
          <p:nvPr/>
        </p:nvCxnSpPr>
        <p:spPr>
          <a:xfrm>
            <a:off x="1572242" y="1915645"/>
            <a:ext cx="24279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AC7D8C-2F30-47FF-9740-82C3FDFF2F18}"/>
              </a:ext>
            </a:extLst>
          </p:cNvPr>
          <p:cNvSpPr txBox="1"/>
          <p:nvPr/>
        </p:nvSpPr>
        <p:spPr>
          <a:xfrm>
            <a:off x="7968649" y="1666421"/>
            <a:ext cx="319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información /documento</a:t>
            </a:r>
            <a:endParaRPr lang="es-VE" sz="1400" dirty="0"/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2642FAAD-A123-496B-AED6-CAD2B88B8DB8}"/>
              </a:ext>
            </a:extLst>
          </p:cNvPr>
          <p:cNvCxnSpPr>
            <a:cxnSpLocks/>
          </p:cNvCxnSpPr>
          <p:nvPr/>
        </p:nvCxnSpPr>
        <p:spPr>
          <a:xfrm>
            <a:off x="1572242" y="2064658"/>
            <a:ext cx="2392822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 35">
            <a:extLst>
              <a:ext uri="{FF2B5EF4-FFF2-40B4-BE49-F238E27FC236}">
                <a16:creationId xmlns:a16="http://schemas.microsoft.com/office/drawing/2014/main" id="{305D0F8E-2613-41B5-8BE8-21022B348354}"/>
              </a:ext>
            </a:extLst>
          </p:cNvPr>
          <p:cNvSpPr/>
          <p:nvPr/>
        </p:nvSpPr>
        <p:spPr>
          <a:xfrm>
            <a:off x="4076039" y="2779766"/>
            <a:ext cx="3446585" cy="590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Procesar ingreso</a:t>
            </a:r>
            <a:endParaRPr lang="es-VE" dirty="0"/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2CF84F43-0B43-495B-8AA7-5C88C333E5AD}"/>
              </a:ext>
            </a:extLst>
          </p:cNvPr>
          <p:cNvCxnSpPr>
            <a:cxnSpLocks/>
          </p:cNvCxnSpPr>
          <p:nvPr/>
        </p:nvCxnSpPr>
        <p:spPr>
          <a:xfrm>
            <a:off x="2472322" y="3006411"/>
            <a:ext cx="16037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CD852C4-8ED0-489A-B4A2-843C16F36132}"/>
              </a:ext>
            </a:extLst>
          </p:cNvPr>
          <p:cNvSpPr txBox="1"/>
          <p:nvPr/>
        </p:nvSpPr>
        <p:spPr>
          <a:xfrm>
            <a:off x="2008088" y="2722577"/>
            <a:ext cx="1718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Solicitud de ingreso</a:t>
            </a:r>
            <a:endParaRPr lang="es-VE" sz="1400" dirty="0"/>
          </a:p>
        </p:txBody>
      </p:sp>
      <p:pic>
        <p:nvPicPr>
          <p:cNvPr id="48" name="Marcador de contenido 4">
            <a:extLst>
              <a:ext uri="{FF2B5EF4-FFF2-40B4-BE49-F238E27FC236}">
                <a16:creationId xmlns:a16="http://schemas.microsoft.com/office/drawing/2014/main" id="{EEE451C4-38F8-4A6C-89B6-23CFED471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2" y="1551966"/>
            <a:ext cx="571580" cy="962159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6A7F861A-8133-475A-9B88-F5EA8FDADE4B}"/>
              </a:ext>
            </a:extLst>
          </p:cNvPr>
          <p:cNvSpPr txBox="1"/>
          <p:nvPr/>
        </p:nvSpPr>
        <p:spPr>
          <a:xfrm>
            <a:off x="618237" y="2518511"/>
            <a:ext cx="1336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Profesional de la salud</a:t>
            </a:r>
            <a:endParaRPr lang="es-VE" dirty="0">
              <a:solidFill>
                <a:srgbClr val="0070C0"/>
              </a:solidFill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24009FB0-17EA-45AD-9008-8AC155B282F8}"/>
              </a:ext>
            </a:extLst>
          </p:cNvPr>
          <p:cNvSpPr/>
          <p:nvPr/>
        </p:nvSpPr>
        <p:spPr>
          <a:xfrm>
            <a:off x="4076038" y="3790295"/>
            <a:ext cx="3446585" cy="590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Procesar inscripción</a:t>
            </a:r>
            <a:endParaRPr lang="es-VE" dirty="0"/>
          </a:p>
        </p:txBody>
      </p:sp>
      <p:pic>
        <p:nvPicPr>
          <p:cNvPr id="51" name="Marcador de contenido 4">
            <a:extLst>
              <a:ext uri="{FF2B5EF4-FFF2-40B4-BE49-F238E27FC236}">
                <a16:creationId xmlns:a16="http://schemas.microsoft.com/office/drawing/2014/main" id="{D356306C-17FC-43E0-A3CD-0DFB62B53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9619" y="3164842"/>
            <a:ext cx="571580" cy="962159"/>
          </a:xfrm>
          <a:prstGeom prst="rect">
            <a:avLst/>
          </a:prstGeom>
        </p:spPr>
      </p:pic>
      <p:sp>
        <p:nvSpPr>
          <p:cNvPr id="52" name="CuadroTexto 51">
            <a:extLst>
              <a:ext uri="{FF2B5EF4-FFF2-40B4-BE49-F238E27FC236}">
                <a16:creationId xmlns:a16="http://schemas.microsoft.com/office/drawing/2014/main" id="{DC0C713C-BEB5-448F-A31F-9063E20F9710}"/>
              </a:ext>
            </a:extLst>
          </p:cNvPr>
          <p:cNvSpPr txBox="1"/>
          <p:nvPr/>
        </p:nvSpPr>
        <p:spPr>
          <a:xfrm>
            <a:off x="10767194" y="4104931"/>
            <a:ext cx="13364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Estudiante</a:t>
            </a:r>
            <a:endParaRPr lang="es-VE" dirty="0">
              <a:solidFill>
                <a:srgbClr val="0070C0"/>
              </a:solidFill>
            </a:endParaRPr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F865ABF9-BA73-47DF-83A8-CF8228F1E601}"/>
              </a:ext>
            </a:extLst>
          </p:cNvPr>
          <p:cNvCxnSpPr>
            <a:cxnSpLocks/>
          </p:cNvCxnSpPr>
          <p:nvPr/>
        </p:nvCxnSpPr>
        <p:spPr>
          <a:xfrm flipH="1">
            <a:off x="7522624" y="4035118"/>
            <a:ext cx="29542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D92C688F-1615-4C92-A561-FBA6FAAAB764}"/>
              </a:ext>
            </a:extLst>
          </p:cNvPr>
          <p:cNvCxnSpPr>
            <a:cxnSpLocks/>
          </p:cNvCxnSpPr>
          <p:nvPr/>
        </p:nvCxnSpPr>
        <p:spPr>
          <a:xfrm>
            <a:off x="7522623" y="4198262"/>
            <a:ext cx="2954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FF6DC4FA-3112-4EC8-8729-9B657C4B833B}"/>
              </a:ext>
            </a:extLst>
          </p:cNvPr>
          <p:cNvSpPr txBox="1"/>
          <p:nvPr/>
        </p:nvSpPr>
        <p:spPr>
          <a:xfrm>
            <a:off x="1619936" y="1396995"/>
            <a:ext cx="2098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información / documento</a:t>
            </a:r>
            <a:endParaRPr lang="es-VE" sz="1400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701C411D-3E17-4AAF-B49C-EEF3206432BC}"/>
              </a:ext>
            </a:extLst>
          </p:cNvPr>
          <p:cNvSpPr txBox="1"/>
          <p:nvPr/>
        </p:nvSpPr>
        <p:spPr>
          <a:xfrm>
            <a:off x="8009111" y="3203162"/>
            <a:ext cx="28135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inscripción (Año, Semestre, Asignatura, Trabajo Especial de Grado)</a:t>
            </a:r>
            <a:endParaRPr lang="es-VE" sz="1400" dirty="0"/>
          </a:p>
        </p:txBody>
      </p:sp>
      <p:sp>
        <p:nvSpPr>
          <p:cNvPr id="58" name="Triángulo isósceles 57">
            <a:extLst>
              <a:ext uri="{FF2B5EF4-FFF2-40B4-BE49-F238E27FC236}">
                <a16:creationId xmlns:a16="http://schemas.microsoft.com/office/drawing/2014/main" id="{79B870C7-8B8F-4CDF-BFE1-5E6252295133}"/>
              </a:ext>
            </a:extLst>
          </p:cNvPr>
          <p:cNvSpPr/>
          <p:nvPr/>
        </p:nvSpPr>
        <p:spPr>
          <a:xfrm>
            <a:off x="1137787" y="3138991"/>
            <a:ext cx="295421" cy="76636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A5738127-B929-439F-83C0-577007A33F09}"/>
              </a:ext>
            </a:extLst>
          </p:cNvPr>
          <p:cNvCxnSpPr>
            <a:cxnSpLocks/>
          </p:cNvCxnSpPr>
          <p:nvPr/>
        </p:nvCxnSpPr>
        <p:spPr>
          <a:xfrm>
            <a:off x="1292531" y="3215627"/>
            <a:ext cx="0" cy="183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Marcador de contenido 4">
            <a:extLst>
              <a:ext uri="{FF2B5EF4-FFF2-40B4-BE49-F238E27FC236}">
                <a16:creationId xmlns:a16="http://schemas.microsoft.com/office/drawing/2014/main" id="{526C6DC9-4723-47C7-9D34-7C61D591B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041" y="3619966"/>
            <a:ext cx="571580" cy="962159"/>
          </a:xfrm>
          <a:prstGeom prst="rect">
            <a:avLst/>
          </a:prstGeom>
        </p:spPr>
      </p:pic>
      <p:sp>
        <p:nvSpPr>
          <p:cNvPr id="61" name="CuadroTexto 60">
            <a:extLst>
              <a:ext uri="{FF2B5EF4-FFF2-40B4-BE49-F238E27FC236}">
                <a16:creationId xmlns:a16="http://schemas.microsoft.com/office/drawing/2014/main" id="{4B8C8EDE-3150-4B54-A512-7F320F5E2EAC}"/>
              </a:ext>
            </a:extLst>
          </p:cNvPr>
          <p:cNvSpPr txBox="1"/>
          <p:nvPr/>
        </p:nvSpPr>
        <p:spPr>
          <a:xfrm>
            <a:off x="1251298" y="4507099"/>
            <a:ext cx="133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Postulante</a:t>
            </a:r>
            <a:endParaRPr lang="es-VE" dirty="0">
              <a:solidFill>
                <a:srgbClr val="0070C0"/>
              </a:solidFill>
            </a:endParaRPr>
          </a:p>
        </p:txBody>
      </p:sp>
      <p:pic>
        <p:nvPicPr>
          <p:cNvPr id="63" name="Marcador de contenido 4">
            <a:extLst>
              <a:ext uri="{FF2B5EF4-FFF2-40B4-BE49-F238E27FC236}">
                <a16:creationId xmlns:a16="http://schemas.microsoft.com/office/drawing/2014/main" id="{F0803721-A1E2-4BD5-A3B8-01E368E6B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93" y="3619966"/>
            <a:ext cx="571580" cy="962159"/>
          </a:xfrm>
          <a:prstGeom prst="rect">
            <a:avLst/>
          </a:prstGeom>
        </p:spPr>
      </p:pic>
      <p:sp>
        <p:nvSpPr>
          <p:cNvPr id="64" name="CuadroTexto 63">
            <a:extLst>
              <a:ext uri="{FF2B5EF4-FFF2-40B4-BE49-F238E27FC236}">
                <a16:creationId xmlns:a16="http://schemas.microsoft.com/office/drawing/2014/main" id="{B40BC24D-6026-4D25-BFD8-972F261F2198}"/>
              </a:ext>
            </a:extLst>
          </p:cNvPr>
          <p:cNvSpPr txBox="1"/>
          <p:nvPr/>
        </p:nvSpPr>
        <p:spPr>
          <a:xfrm>
            <a:off x="131350" y="4507099"/>
            <a:ext cx="133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Egresado</a:t>
            </a:r>
            <a:endParaRPr lang="es-VE" dirty="0">
              <a:solidFill>
                <a:srgbClr val="0070C0"/>
              </a:solidFill>
            </a:endParaRP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7B8D4F48-ED07-430F-AE6F-ABB6AFE3EC06}"/>
              </a:ext>
            </a:extLst>
          </p:cNvPr>
          <p:cNvCxnSpPr>
            <a:cxnSpLocks/>
          </p:cNvCxnSpPr>
          <p:nvPr/>
        </p:nvCxnSpPr>
        <p:spPr>
          <a:xfrm>
            <a:off x="727928" y="3399246"/>
            <a:ext cx="1184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625C74D3-300C-472C-8C99-4E3F54D9D0AD}"/>
              </a:ext>
            </a:extLst>
          </p:cNvPr>
          <p:cNvCxnSpPr/>
          <p:nvPr/>
        </p:nvCxnSpPr>
        <p:spPr>
          <a:xfrm>
            <a:off x="1912211" y="3399246"/>
            <a:ext cx="0" cy="24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2364DFC4-676D-4410-841C-9B19AD01C805}"/>
              </a:ext>
            </a:extLst>
          </p:cNvPr>
          <p:cNvCxnSpPr/>
          <p:nvPr/>
        </p:nvCxnSpPr>
        <p:spPr>
          <a:xfrm>
            <a:off x="727928" y="3399246"/>
            <a:ext cx="0" cy="24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A7C798D5-1D7C-4EDC-B2EB-C3B40EFD2B44}"/>
              </a:ext>
            </a:extLst>
          </p:cNvPr>
          <p:cNvCxnSpPr>
            <a:endCxn id="60" idx="3"/>
          </p:cNvCxnSpPr>
          <p:nvPr/>
        </p:nvCxnSpPr>
        <p:spPr>
          <a:xfrm rot="5400000">
            <a:off x="1787655" y="3416378"/>
            <a:ext cx="1094635" cy="2747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4881251D-8374-42D2-9980-600B1D48FD05}"/>
              </a:ext>
            </a:extLst>
          </p:cNvPr>
          <p:cNvCxnSpPr>
            <a:cxnSpLocks/>
          </p:cNvCxnSpPr>
          <p:nvPr/>
        </p:nvCxnSpPr>
        <p:spPr>
          <a:xfrm flipV="1">
            <a:off x="2226800" y="3215628"/>
            <a:ext cx="1849238" cy="1165510"/>
          </a:xfrm>
          <a:prstGeom prst="bentConnector3">
            <a:avLst>
              <a:gd name="adj1" fmla="val 30537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ángulo 81">
            <a:extLst>
              <a:ext uri="{FF2B5EF4-FFF2-40B4-BE49-F238E27FC236}">
                <a16:creationId xmlns:a16="http://schemas.microsoft.com/office/drawing/2014/main" id="{620D106E-8B84-4BE4-882B-4D49AB6CF934}"/>
              </a:ext>
            </a:extLst>
          </p:cNvPr>
          <p:cNvSpPr/>
          <p:nvPr/>
        </p:nvSpPr>
        <p:spPr>
          <a:xfrm>
            <a:off x="4061971" y="4829403"/>
            <a:ext cx="3460652" cy="5540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Procesar egreso</a:t>
            </a:r>
            <a:endParaRPr lang="es-VE" dirty="0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C729D5AD-C7DF-4532-9C02-A835E40A3EE5}"/>
              </a:ext>
            </a:extLst>
          </p:cNvPr>
          <p:cNvSpPr txBox="1"/>
          <p:nvPr/>
        </p:nvSpPr>
        <p:spPr>
          <a:xfrm>
            <a:off x="9869386" y="4718139"/>
            <a:ext cx="1734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egreso</a:t>
            </a:r>
            <a:endParaRPr lang="es-VE" sz="1400" dirty="0"/>
          </a:p>
        </p:txBody>
      </p:sp>
      <p:cxnSp>
        <p:nvCxnSpPr>
          <p:cNvPr id="91" name="Conector: angular 90">
            <a:extLst>
              <a:ext uri="{FF2B5EF4-FFF2-40B4-BE49-F238E27FC236}">
                <a16:creationId xmlns:a16="http://schemas.microsoft.com/office/drawing/2014/main" id="{75509FBE-F76F-4889-8128-6354E8C28BA2}"/>
              </a:ext>
            </a:extLst>
          </p:cNvPr>
          <p:cNvCxnSpPr>
            <a:cxnSpLocks/>
            <a:stCxn id="52" idx="2"/>
          </p:cNvCxnSpPr>
          <p:nvPr/>
        </p:nvCxnSpPr>
        <p:spPr>
          <a:xfrm rot="5400000">
            <a:off x="9252906" y="2792704"/>
            <a:ext cx="504517" cy="38604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: angular 94">
            <a:extLst>
              <a:ext uri="{FF2B5EF4-FFF2-40B4-BE49-F238E27FC236}">
                <a16:creationId xmlns:a16="http://schemas.microsoft.com/office/drawing/2014/main" id="{FA768AE5-195A-40E6-B593-2CFB7B965288}"/>
              </a:ext>
            </a:extLst>
          </p:cNvPr>
          <p:cNvCxnSpPr>
            <a:cxnSpLocks/>
          </p:cNvCxnSpPr>
          <p:nvPr/>
        </p:nvCxnSpPr>
        <p:spPr>
          <a:xfrm flipV="1">
            <a:off x="7522623" y="4381138"/>
            <a:ext cx="4055681" cy="845062"/>
          </a:xfrm>
          <a:prstGeom prst="bentConnector3">
            <a:avLst>
              <a:gd name="adj1" fmla="val 1001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: angular 97">
            <a:extLst>
              <a:ext uri="{FF2B5EF4-FFF2-40B4-BE49-F238E27FC236}">
                <a16:creationId xmlns:a16="http://schemas.microsoft.com/office/drawing/2014/main" id="{5A7D7657-7047-4F84-A9F3-6307C62A3C77}"/>
              </a:ext>
            </a:extLst>
          </p:cNvPr>
          <p:cNvCxnSpPr/>
          <p:nvPr/>
        </p:nvCxnSpPr>
        <p:spPr>
          <a:xfrm rot="10800000">
            <a:off x="7645942" y="1970003"/>
            <a:ext cx="3863323" cy="1036409"/>
          </a:xfrm>
          <a:prstGeom prst="bentConnector3">
            <a:avLst>
              <a:gd name="adj1" fmla="val 39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: angular 100">
            <a:extLst>
              <a:ext uri="{FF2B5EF4-FFF2-40B4-BE49-F238E27FC236}">
                <a16:creationId xmlns:a16="http://schemas.microsoft.com/office/drawing/2014/main" id="{AA097DC7-565B-48DF-B129-0093BED53BC8}"/>
              </a:ext>
            </a:extLst>
          </p:cNvPr>
          <p:cNvCxnSpPr/>
          <p:nvPr/>
        </p:nvCxnSpPr>
        <p:spPr>
          <a:xfrm>
            <a:off x="7645942" y="2178182"/>
            <a:ext cx="3696509" cy="897005"/>
          </a:xfrm>
          <a:prstGeom prst="bentConnector3">
            <a:avLst>
              <a:gd name="adj1" fmla="val 997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22038B0A-DB80-499F-BD41-30865C016312}"/>
              </a:ext>
            </a:extLst>
          </p:cNvPr>
          <p:cNvSpPr txBox="1"/>
          <p:nvPr/>
        </p:nvSpPr>
        <p:spPr>
          <a:xfrm>
            <a:off x="8009111" y="2180431"/>
            <a:ext cx="2012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Información /Documento</a:t>
            </a:r>
            <a:endParaRPr lang="es-VE" sz="1400" dirty="0"/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654CB42A-1B17-4913-B968-A1DF934BFE2D}"/>
              </a:ext>
            </a:extLst>
          </p:cNvPr>
          <p:cNvSpPr txBox="1"/>
          <p:nvPr/>
        </p:nvSpPr>
        <p:spPr>
          <a:xfrm>
            <a:off x="10305659" y="5234830"/>
            <a:ext cx="1491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Egreso / Rechazo</a:t>
            </a:r>
            <a:endParaRPr lang="es-VE" sz="1400" dirty="0"/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FE515754-1DD8-49A9-A2BD-175A7D047B11}"/>
              </a:ext>
            </a:extLst>
          </p:cNvPr>
          <p:cNvSpPr txBox="1"/>
          <p:nvPr/>
        </p:nvSpPr>
        <p:spPr>
          <a:xfrm>
            <a:off x="1572242" y="2069817"/>
            <a:ext cx="2098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Información / documento </a:t>
            </a:r>
            <a:endParaRPr lang="es-VE" sz="1400" dirty="0"/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DA6E12E9-08A0-4BE3-AFAC-CF3A95A7BFF9}"/>
              </a:ext>
            </a:extLst>
          </p:cNvPr>
          <p:cNvSpPr txBox="1"/>
          <p:nvPr/>
        </p:nvSpPr>
        <p:spPr>
          <a:xfrm>
            <a:off x="2776132" y="3257922"/>
            <a:ext cx="827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Ingreso / Rechazo</a:t>
            </a:r>
            <a:endParaRPr lang="es-VE" sz="1400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64A1303C-01D7-4B4E-AF9C-701D32C88E89}"/>
              </a:ext>
            </a:extLst>
          </p:cNvPr>
          <p:cNvSpPr txBox="1"/>
          <p:nvPr/>
        </p:nvSpPr>
        <p:spPr>
          <a:xfrm>
            <a:off x="8028085" y="4182040"/>
            <a:ext cx="2012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Inscripción / Rechazo</a:t>
            </a:r>
            <a:endParaRPr lang="es-VE" sz="1400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669F8BEA-C2A8-49D2-A506-DEEE578B11D5}"/>
              </a:ext>
            </a:extLst>
          </p:cNvPr>
          <p:cNvSpPr txBox="1"/>
          <p:nvPr/>
        </p:nvSpPr>
        <p:spPr>
          <a:xfrm>
            <a:off x="7056895" y="5542607"/>
            <a:ext cx="92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CEPFM</a:t>
            </a:r>
            <a:endParaRPr lang="es-VE" b="1" dirty="0"/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4DB5567F-EB2A-474B-80F3-5E16AF2DBD22}"/>
              </a:ext>
            </a:extLst>
          </p:cNvPr>
          <p:cNvSpPr txBox="1"/>
          <p:nvPr/>
        </p:nvSpPr>
        <p:spPr>
          <a:xfrm>
            <a:off x="428017" y="340468"/>
            <a:ext cx="808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Procesos académicos /administrativos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01875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607C000-4EF8-452D-9A57-DEF9695DBEB1}"/>
              </a:ext>
            </a:extLst>
          </p:cNvPr>
          <p:cNvSpPr/>
          <p:nvPr/>
        </p:nvSpPr>
        <p:spPr>
          <a:xfrm>
            <a:off x="3625873" y="1547671"/>
            <a:ext cx="4360985" cy="436674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D778C5-DDCA-4F61-A30C-F8651E1FBADC}"/>
              </a:ext>
            </a:extLst>
          </p:cNvPr>
          <p:cNvSpPr/>
          <p:nvPr/>
        </p:nvSpPr>
        <p:spPr>
          <a:xfrm>
            <a:off x="4076039" y="1769237"/>
            <a:ext cx="3446585" cy="590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Generar información / Documentos</a:t>
            </a:r>
            <a:endParaRPr lang="es-VE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7D5B33-095D-4580-A70A-FC1CFDEBA850}"/>
              </a:ext>
            </a:extLst>
          </p:cNvPr>
          <p:cNvCxnSpPr>
            <a:cxnSpLocks/>
          </p:cNvCxnSpPr>
          <p:nvPr/>
        </p:nvCxnSpPr>
        <p:spPr>
          <a:xfrm>
            <a:off x="1572242" y="1915645"/>
            <a:ext cx="24279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AC7D8C-2F30-47FF-9740-82C3FDFF2F18}"/>
              </a:ext>
            </a:extLst>
          </p:cNvPr>
          <p:cNvSpPr txBox="1"/>
          <p:nvPr/>
        </p:nvSpPr>
        <p:spPr>
          <a:xfrm>
            <a:off x="7968649" y="1666421"/>
            <a:ext cx="319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información /documento</a:t>
            </a:r>
            <a:endParaRPr lang="es-VE" sz="1400" dirty="0"/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2642FAAD-A123-496B-AED6-CAD2B88B8DB8}"/>
              </a:ext>
            </a:extLst>
          </p:cNvPr>
          <p:cNvCxnSpPr>
            <a:cxnSpLocks/>
          </p:cNvCxnSpPr>
          <p:nvPr/>
        </p:nvCxnSpPr>
        <p:spPr>
          <a:xfrm>
            <a:off x="1572242" y="2064658"/>
            <a:ext cx="2392822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 35">
            <a:extLst>
              <a:ext uri="{FF2B5EF4-FFF2-40B4-BE49-F238E27FC236}">
                <a16:creationId xmlns:a16="http://schemas.microsoft.com/office/drawing/2014/main" id="{305D0F8E-2613-41B5-8BE8-21022B348354}"/>
              </a:ext>
            </a:extLst>
          </p:cNvPr>
          <p:cNvSpPr/>
          <p:nvPr/>
        </p:nvSpPr>
        <p:spPr>
          <a:xfrm>
            <a:off x="4076039" y="2779766"/>
            <a:ext cx="3446585" cy="590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Procesar ingreso</a:t>
            </a:r>
            <a:endParaRPr lang="es-VE" dirty="0"/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2CF84F43-0B43-495B-8AA7-5C88C333E5AD}"/>
              </a:ext>
            </a:extLst>
          </p:cNvPr>
          <p:cNvCxnSpPr>
            <a:cxnSpLocks/>
          </p:cNvCxnSpPr>
          <p:nvPr/>
        </p:nvCxnSpPr>
        <p:spPr>
          <a:xfrm>
            <a:off x="2472322" y="3006411"/>
            <a:ext cx="16037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CD852C4-8ED0-489A-B4A2-843C16F36132}"/>
              </a:ext>
            </a:extLst>
          </p:cNvPr>
          <p:cNvSpPr txBox="1"/>
          <p:nvPr/>
        </p:nvSpPr>
        <p:spPr>
          <a:xfrm>
            <a:off x="2008088" y="2722577"/>
            <a:ext cx="1718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Solicitud de ingreso</a:t>
            </a:r>
            <a:endParaRPr lang="es-VE" sz="1400" dirty="0"/>
          </a:p>
        </p:txBody>
      </p:sp>
      <p:pic>
        <p:nvPicPr>
          <p:cNvPr id="48" name="Marcador de contenido 4">
            <a:extLst>
              <a:ext uri="{FF2B5EF4-FFF2-40B4-BE49-F238E27FC236}">
                <a16:creationId xmlns:a16="http://schemas.microsoft.com/office/drawing/2014/main" id="{EEE451C4-38F8-4A6C-89B6-23CFED471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2" y="1551966"/>
            <a:ext cx="571580" cy="962159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6A7F861A-8133-475A-9B88-F5EA8FDADE4B}"/>
              </a:ext>
            </a:extLst>
          </p:cNvPr>
          <p:cNvSpPr txBox="1"/>
          <p:nvPr/>
        </p:nvSpPr>
        <p:spPr>
          <a:xfrm>
            <a:off x="618237" y="2518511"/>
            <a:ext cx="1336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Profesional de la salud</a:t>
            </a:r>
            <a:endParaRPr lang="es-VE" dirty="0">
              <a:solidFill>
                <a:srgbClr val="0070C0"/>
              </a:solidFill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24009FB0-17EA-45AD-9008-8AC155B282F8}"/>
              </a:ext>
            </a:extLst>
          </p:cNvPr>
          <p:cNvSpPr/>
          <p:nvPr/>
        </p:nvSpPr>
        <p:spPr>
          <a:xfrm>
            <a:off x="4076038" y="3790295"/>
            <a:ext cx="3446585" cy="590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Procesar inscripción</a:t>
            </a:r>
            <a:endParaRPr lang="es-VE" dirty="0"/>
          </a:p>
        </p:txBody>
      </p:sp>
      <p:pic>
        <p:nvPicPr>
          <p:cNvPr id="51" name="Marcador de contenido 4">
            <a:extLst>
              <a:ext uri="{FF2B5EF4-FFF2-40B4-BE49-F238E27FC236}">
                <a16:creationId xmlns:a16="http://schemas.microsoft.com/office/drawing/2014/main" id="{D356306C-17FC-43E0-A3CD-0DFB62B53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9619" y="3164842"/>
            <a:ext cx="571580" cy="962159"/>
          </a:xfrm>
          <a:prstGeom prst="rect">
            <a:avLst/>
          </a:prstGeom>
        </p:spPr>
      </p:pic>
      <p:sp>
        <p:nvSpPr>
          <p:cNvPr id="52" name="CuadroTexto 51">
            <a:extLst>
              <a:ext uri="{FF2B5EF4-FFF2-40B4-BE49-F238E27FC236}">
                <a16:creationId xmlns:a16="http://schemas.microsoft.com/office/drawing/2014/main" id="{DC0C713C-BEB5-448F-A31F-9063E20F9710}"/>
              </a:ext>
            </a:extLst>
          </p:cNvPr>
          <p:cNvSpPr txBox="1"/>
          <p:nvPr/>
        </p:nvSpPr>
        <p:spPr>
          <a:xfrm>
            <a:off x="10767194" y="4104931"/>
            <a:ext cx="13364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Estudiante</a:t>
            </a:r>
            <a:endParaRPr lang="es-VE" dirty="0">
              <a:solidFill>
                <a:srgbClr val="0070C0"/>
              </a:solidFill>
            </a:endParaRPr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F865ABF9-BA73-47DF-83A8-CF8228F1E601}"/>
              </a:ext>
            </a:extLst>
          </p:cNvPr>
          <p:cNvCxnSpPr>
            <a:cxnSpLocks/>
          </p:cNvCxnSpPr>
          <p:nvPr/>
        </p:nvCxnSpPr>
        <p:spPr>
          <a:xfrm flipH="1">
            <a:off x="7522624" y="4035118"/>
            <a:ext cx="29542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D92C688F-1615-4C92-A561-FBA6FAAAB764}"/>
              </a:ext>
            </a:extLst>
          </p:cNvPr>
          <p:cNvCxnSpPr>
            <a:cxnSpLocks/>
          </p:cNvCxnSpPr>
          <p:nvPr/>
        </p:nvCxnSpPr>
        <p:spPr>
          <a:xfrm>
            <a:off x="7522623" y="4198262"/>
            <a:ext cx="2954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FF6DC4FA-3112-4EC8-8729-9B657C4B833B}"/>
              </a:ext>
            </a:extLst>
          </p:cNvPr>
          <p:cNvSpPr txBox="1"/>
          <p:nvPr/>
        </p:nvSpPr>
        <p:spPr>
          <a:xfrm>
            <a:off x="1619936" y="1396995"/>
            <a:ext cx="2098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información / documento</a:t>
            </a:r>
            <a:endParaRPr lang="es-VE" sz="1400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701C411D-3E17-4AAF-B49C-EEF3206432BC}"/>
              </a:ext>
            </a:extLst>
          </p:cNvPr>
          <p:cNvSpPr txBox="1"/>
          <p:nvPr/>
        </p:nvSpPr>
        <p:spPr>
          <a:xfrm>
            <a:off x="8009111" y="3203162"/>
            <a:ext cx="28135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inscripción (Año, Semestre, Asignatura, Trabajo Especial de Grado)</a:t>
            </a:r>
            <a:endParaRPr lang="es-VE" sz="1400" dirty="0"/>
          </a:p>
        </p:txBody>
      </p:sp>
      <p:sp>
        <p:nvSpPr>
          <p:cNvPr id="58" name="Triángulo isósceles 57">
            <a:extLst>
              <a:ext uri="{FF2B5EF4-FFF2-40B4-BE49-F238E27FC236}">
                <a16:creationId xmlns:a16="http://schemas.microsoft.com/office/drawing/2014/main" id="{79B870C7-8B8F-4CDF-BFE1-5E6252295133}"/>
              </a:ext>
            </a:extLst>
          </p:cNvPr>
          <p:cNvSpPr/>
          <p:nvPr/>
        </p:nvSpPr>
        <p:spPr>
          <a:xfrm>
            <a:off x="1137787" y="3138991"/>
            <a:ext cx="295421" cy="76636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A5738127-B929-439F-83C0-577007A33F09}"/>
              </a:ext>
            </a:extLst>
          </p:cNvPr>
          <p:cNvCxnSpPr>
            <a:cxnSpLocks/>
          </p:cNvCxnSpPr>
          <p:nvPr/>
        </p:nvCxnSpPr>
        <p:spPr>
          <a:xfrm>
            <a:off x="1292531" y="3215627"/>
            <a:ext cx="0" cy="183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Marcador de contenido 4">
            <a:extLst>
              <a:ext uri="{FF2B5EF4-FFF2-40B4-BE49-F238E27FC236}">
                <a16:creationId xmlns:a16="http://schemas.microsoft.com/office/drawing/2014/main" id="{526C6DC9-4723-47C7-9D34-7C61D591B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041" y="3619966"/>
            <a:ext cx="571580" cy="962159"/>
          </a:xfrm>
          <a:prstGeom prst="rect">
            <a:avLst/>
          </a:prstGeom>
        </p:spPr>
      </p:pic>
      <p:sp>
        <p:nvSpPr>
          <p:cNvPr id="61" name="CuadroTexto 60">
            <a:extLst>
              <a:ext uri="{FF2B5EF4-FFF2-40B4-BE49-F238E27FC236}">
                <a16:creationId xmlns:a16="http://schemas.microsoft.com/office/drawing/2014/main" id="{4B8C8EDE-3150-4B54-A512-7F320F5E2EAC}"/>
              </a:ext>
            </a:extLst>
          </p:cNvPr>
          <p:cNvSpPr txBox="1"/>
          <p:nvPr/>
        </p:nvSpPr>
        <p:spPr>
          <a:xfrm>
            <a:off x="1251298" y="4507099"/>
            <a:ext cx="133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Postulante</a:t>
            </a:r>
            <a:endParaRPr lang="es-VE" dirty="0">
              <a:solidFill>
                <a:srgbClr val="0070C0"/>
              </a:solidFill>
            </a:endParaRPr>
          </a:p>
        </p:txBody>
      </p:sp>
      <p:pic>
        <p:nvPicPr>
          <p:cNvPr id="63" name="Marcador de contenido 4">
            <a:extLst>
              <a:ext uri="{FF2B5EF4-FFF2-40B4-BE49-F238E27FC236}">
                <a16:creationId xmlns:a16="http://schemas.microsoft.com/office/drawing/2014/main" id="{F0803721-A1E2-4BD5-A3B8-01E368E6B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93" y="3619966"/>
            <a:ext cx="571580" cy="962159"/>
          </a:xfrm>
          <a:prstGeom prst="rect">
            <a:avLst/>
          </a:prstGeom>
        </p:spPr>
      </p:pic>
      <p:sp>
        <p:nvSpPr>
          <p:cNvPr id="64" name="CuadroTexto 63">
            <a:extLst>
              <a:ext uri="{FF2B5EF4-FFF2-40B4-BE49-F238E27FC236}">
                <a16:creationId xmlns:a16="http://schemas.microsoft.com/office/drawing/2014/main" id="{B40BC24D-6026-4D25-BFD8-972F261F2198}"/>
              </a:ext>
            </a:extLst>
          </p:cNvPr>
          <p:cNvSpPr txBox="1"/>
          <p:nvPr/>
        </p:nvSpPr>
        <p:spPr>
          <a:xfrm>
            <a:off x="131350" y="4507099"/>
            <a:ext cx="133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Egresado</a:t>
            </a:r>
            <a:endParaRPr lang="es-VE" dirty="0">
              <a:solidFill>
                <a:srgbClr val="0070C0"/>
              </a:solidFill>
            </a:endParaRP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7B8D4F48-ED07-430F-AE6F-ABB6AFE3EC06}"/>
              </a:ext>
            </a:extLst>
          </p:cNvPr>
          <p:cNvCxnSpPr>
            <a:cxnSpLocks/>
          </p:cNvCxnSpPr>
          <p:nvPr/>
        </p:nvCxnSpPr>
        <p:spPr>
          <a:xfrm>
            <a:off x="727928" y="3399246"/>
            <a:ext cx="1184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625C74D3-300C-472C-8C99-4E3F54D9D0AD}"/>
              </a:ext>
            </a:extLst>
          </p:cNvPr>
          <p:cNvCxnSpPr/>
          <p:nvPr/>
        </p:nvCxnSpPr>
        <p:spPr>
          <a:xfrm>
            <a:off x="1912211" y="3399246"/>
            <a:ext cx="0" cy="24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2364DFC4-676D-4410-841C-9B19AD01C805}"/>
              </a:ext>
            </a:extLst>
          </p:cNvPr>
          <p:cNvCxnSpPr/>
          <p:nvPr/>
        </p:nvCxnSpPr>
        <p:spPr>
          <a:xfrm>
            <a:off x="727928" y="3399246"/>
            <a:ext cx="0" cy="24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A7C798D5-1D7C-4EDC-B2EB-C3B40EFD2B44}"/>
              </a:ext>
            </a:extLst>
          </p:cNvPr>
          <p:cNvCxnSpPr>
            <a:endCxn id="60" idx="3"/>
          </p:cNvCxnSpPr>
          <p:nvPr/>
        </p:nvCxnSpPr>
        <p:spPr>
          <a:xfrm rot="5400000">
            <a:off x="1787655" y="3416378"/>
            <a:ext cx="1094635" cy="2747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4881251D-8374-42D2-9980-600B1D48FD05}"/>
              </a:ext>
            </a:extLst>
          </p:cNvPr>
          <p:cNvCxnSpPr>
            <a:cxnSpLocks/>
          </p:cNvCxnSpPr>
          <p:nvPr/>
        </p:nvCxnSpPr>
        <p:spPr>
          <a:xfrm flipV="1">
            <a:off x="2226800" y="3215628"/>
            <a:ext cx="1849238" cy="1165510"/>
          </a:xfrm>
          <a:prstGeom prst="bentConnector3">
            <a:avLst>
              <a:gd name="adj1" fmla="val 30537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ángulo 81">
            <a:extLst>
              <a:ext uri="{FF2B5EF4-FFF2-40B4-BE49-F238E27FC236}">
                <a16:creationId xmlns:a16="http://schemas.microsoft.com/office/drawing/2014/main" id="{620D106E-8B84-4BE4-882B-4D49AB6CF934}"/>
              </a:ext>
            </a:extLst>
          </p:cNvPr>
          <p:cNvSpPr/>
          <p:nvPr/>
        </p:nvSpPr>
        <p:spPr>
          <a:xfrm>
            <a:off x="4061971" y="4829403"/>
            <a:ext cx="3460652" cy="5540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Procesar egreso</a:t>
            </a:r>
            <a:endParaRPr lang="es-VE" dirty="0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C729D5AD-C7DF-4532-9C02-A835E40A3EE5}"/>
              </a:ext>
            </a:extLst>
          </p:cNvPr>
          <p:cNvSpPr txBox="1"/>
          <p:nvPr/>
        </p:nvSpPr>
        <p:spPr>
          <a:xfrm>
            <a:off x="9869386" y="4718139"/>
            <a:ext cx="1734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de egreso</a:t>
            </a:r>
            <a:endParaRPr lang="es-VE" sz="1400" dirty="0"/>
          </a:p>
        </p:txBody>
      </p:sp>
      <p:cxnSp>
        <p:nvCxnSpPr>
          <p:cNvPr id="91" name="Conector: angular 90">
            <a:extLst>
              <a:ext uri="{FF2B5EF4-FFF2-40B4-BE49-F238E27FC236}">
                <a16:creationId xmlns:a16="http://schemas.microsoft.com/office/drawing/2014/main" id="{75509FBE-F76F-4889-8128-6354E8C28BA2}"/>
              </a:ext>
            </a:extLst>
          </p:cNvPr>
          <p:cNvCxnSpPr>
            <a:cxnSpLocks/>
            <a:stCxn id="52" idx="2"/>
          </p:cNvCxnSpPr>
          <p:nvPr/>
        </p:nvCxnSpPr>
        <p:spPr>
          <a:xfrm rot="5400000">
            <a:off x="9252906" y="2792704"/>
            <a:ext cx="504517" cy="38604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: angular 94">
            <a:extLst>
              <a:ext uri="{FF2B5EF4-FFF2-40B4-BE49-F238E27FC236}">
                <a16:creationId xmlns:a16="http://schemas.microsoft.com/office/drawing/2014/main" id="{FA768AE5-195A-40E6-B593-2CFB7B965288}"/>
              </a:ext>
            </a:extLst>
          </p:cNvPr>
          <p:cNvCxnSpPr>
            <a:cxnSpLocks/>
          </p:cNvCxnSpPr>
          <p:nvPr/>
        </p:nvCxnSpPr>
        <p:spPr>
          <a:xfrm flipV="1">
            <a:off x="7522623" y="4381138"/>
            <a:ext cx="4055681" cy="845062"/>
          </a:xfrm>
          <a:prstGeom prst="bentConnector3">
            <a:avLst>
              <a:gd name="adj1" fmla="val 1001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: angular 97">
            <a:extLst>
              <a:ext uri="{FF2B5EF4-FFF2-40B4-BE49-F238E27FC236}">
                <a16:creationId xmlns:a16="http://schemas.microsoft.com/office/drawing/2014/main" id="{5A7D7657-7047-4F84-A9F3-6307C62A3C77}"/>
              </a:ext>
            </a:extLst>
          </p:cNvPr>
          <p:cNvCxnSpPr/>
          <p:nvPr/>
        </p:nvCxnSpPr>
        <p:spPr>
          <a:xfrm rot="10800000">
            <a:off x="7645942" y="1970003"/>
            <a:ext cx="3863323" cy="1036409"/>
          </a:xfrm>
          <a:prstGeom prst="bentConnector3">
            <a:avLst>
              <a:gd name="adj1" fmla="val 39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: angular 100">
            <a:extLst>
              <a:ext uri="{FF2B5EF4-FFF2-40B4-BE49-F238E27FC236}">
                <a16:creationId xmlns:a16="http://schemas.microsoft.com/office/drawing/2014/main" id="{AA097DC7-565B-48DF-B129-0093BED53BC8}"/>
              </a:ext>
            </a:extLst>
          </p:cNvPr>
          <p:cNvCxnSpPr/>
          <p:nvPr/>
        </p:nvCxnSpPr>
        <p:spPr>
          <a:xfrm>
            <a:off x="7645942" y="2178182"/>
            <a:ext cx="3696509" cy="897005"/>
          </a:xfrm>
          <a:prstGeom prst="bentConnector3">
            <a:avLst>
              <a:gd name="adj1" fmla="val 997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22038B0A-DB80-499F-BD41-30865C016312}"/>
              </a:ext>
            </a:extLst>
          </p:cNvPr>
          <p:cNvSpPr txBox="1"/>
          <p:nvPr/>
        </p:nvSpPr>
        <p:spPr>
          <a:xfrm>
            <a:off x="8009111" y="2180431"/>
            <a:ext cx="2012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Información /Documento</a:t>
            </a:r>
            <a:endParaRPr lang="es-VE" sz="1400" dirty="0"/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654CB42A-1B17-4913-B968-A1DF934BFE2D}"/>
              </a:ext>
            </a:extLst>
          </p:cNvPr>
          <p:cNvSpPr txBox="1"/>
          <p:nvPr/>
        </p:nvSpPr>
        <p:spPr>
          <a:xfrm>
            <a:off x="10305659" y="5234830"/>
            <a:ext cx="1491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Egreso / Rechazo</a:t>
            </a:r>
            <a:endParaRPr lang="es-VE" sz="1400" dirty="0"/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FE515754-1DD8-49A9-A2BD-175A7D047B11}"/>
              </a:ext>
            </a:extLst>
          </p:cNvPr>
          <p:cNvSpPr txBox="1"/>
          <p:nvPr/>
        </p:nvSpPr>
        <p:spPr>
          <a:xfrm>
            <a:off x="1572242" y="2069817"/>
            <a:ext cx="2098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Información / documento </a:t>
            </a:r>
            <a:endParaRPr lang="es-VE" sz="1400" dirty="0"/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DA6E12E9-08A0-4BE3-AFAC-CF3A95A7BFF9}"/>
              </a:ext>
            </a:extLst>
          </p:cNvPr>
          <p:cNvSpPr txBox="1"/>
          <p:nvPr/>
        </p:nvSpPr>
        <p:spPr>
          <a:xfrm>
            <a:off x="2776132" y="3257922"/>
            <a:ext cx="827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Ingreso / Rechazo</a:t>
            </a:r>
            <a:endParaRPr lang="es-VE" sz="1400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64A1303C-01D7-4B4E-AF9C-701D32C88E89}"/>
              </a:ext>
            </a:extLst>
          </p:cNvPr>
          <p:cNvSpPr txBox="1"/>
          <p:nvPr/>
        </p:nvSpPr>
        <p:spPr>
          <a:xfrm>
            <a:off x="8028085" y="4182040"/>
            <a:ext cx="2012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Inscripción / Rechazo</a:t>
            </a:r>
            <a:endParaRPr lang="es-VE" sz="1400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669F8BEA-C2A8-49D2-A506-DEEE578B11D5}"/>
              </a:ext>
            </a:extLst>
          </p:cNvPr>
          <p:cNvSpPr txBox="1"/>
          <p:nvPr/>
        </p:nvSpPr>
        <p:spPr>
          <a:xfrm>
            <a:off x="7056895" y="5542607"/>
            <a:ext cx="92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CEPFM</a:t>
            </a:r>
            <a:endParaRPr lang="es-VE" b="1" dirty="0"/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4DB5567F-EB2A-474B-80F3-5E16AF2DBD22}"/>
              </a:ext>
            </a:extLst>
          </p:cNvPr>
          <p:cNvSpPr txBox="1"/>
          <p:nvPr/>
        </p:nvSpPr>
        <p:spPr>
          <a:xfrm>
            <a:off x="428017" y="340468"/>
            <a:ext cx="808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Procesos académicos /administrativos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536097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336</Words>
  <Application>Microsoft Office PowerPoint</Application>
  <PresentationFormat>Panorámica</PresentationFormat>
  <Paragraphs>79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Coordinación general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Urbina</dc:creator>
  <cp:lastModifiedBy>Nancy Urbina</cp:lastModifiedBy>
  <cp:revision>19</cp:revision>
  <cp:lastPrinted>2025-01-23T18:26:17Z</cp:lastPrinted>
  <dcterms:created xsi:type="dcterms:W3CDTF">2025-01-22T17:00:29Z</dcterms:created>
  <dcterms:modified xsi:type="dcterms:W3CDTF">2025-06-02T15:05:27Z</dcterms:modified>
</cp:coreProperties>
</file>